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28" r:id="rId2"/>
    <p:sldId id="429" r:id="rId3"/>
    <p:sldId id="317" r:id="rId4"/>
    <p:sldId id="469" r:id="rId5"/>
    <p:sldId id="470" r:id="rId6"/>
    <p:sldId id="471" r:id="rId7"/>
    <p:sldId id="472" r:id="rId8"/>
    <p:sldId id="473" r:id="rId9"/>
    <p:sldId id="474" r:id="rId10"/>
    <p:sldId id="325" r:id="rId11"/>
    <p:sldId id="329" r:id="rId12"/>
    <p:sldId id="475" r:id="rId13"/>
    <p:sldId id="478" r:id="rId14"/>
    <p:sldId id="356" r:id="rId15"/>
    <p:sldId id="434" r:id="rId16"/>
    <p:sldId id="435" r:id="rId17"/>
    <p:sldId id="436" r:id="rId18"/>
    <p:sldId id="479" r:id="rId19"/>
    <p:sldId id="441" r:id="rId20"/>
    <p:sldId id="442" r:id="rId21"/>
    <p:sldId id="444" r:id="rId22"/>
    <p:sldId id="466" r:id="rId23"/>
    <p:sldId id="453" r:id="rId24"/>
    <p:sldId id="454" r:id="rId25"/>
    <p:sldId id="456" r:id="rId26"/>
    <p:sldId id="457" r:id="rId27"/>
    <p:sldId id="458" r:id="rId28"/>
    <p:sldId id="459" r:id="rId29"/>
    <p:sldId id="460" r:id="rId30"/>
    <p:sldId id="461" r:id="rId31"/>
    <p:sldId id="462" r:id="rId32"/>
    <p:sldId id="463" r:id="rId33"/>
    <p:sldId id="467" r:id="rId34"/>
    <p:sldId id="468" r:id="rId3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6633"/>
    <a:srgbClr val="006600"/>
    <a:srgbClr val="0000FF"/>
    <a:srgbClr val="FF33CC"/>
    <a:srgbClr val="00CC66"/>
    <a:srgbClr val="0066FF"/>
    <a:srgbClr val="6600FF"/>
    <a:srgbClr val="3399FF"/>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autoAdjust="0"/>
  </p:normalViewPr>
  <p:slideViewPr>
    <p:cSldViewPr>
      <p:cViewPr>
        <p:scale>
          <a:sx n="75" d="100"/>
          <a:sy n="75" d="100"/>
        </p:scale>
        <p:origin x="-1236" y="-38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095BFE-91B9-CA4A-BE09-820819AC45EF}" type="doc">
      <dgm:prSet loTypeId="urn:microsoft.com/office/officeart/2008/layout/VerticalCurvedList" loCatId="" qsTypeId="urn:microsoft.com/office/officeart/2005/8/quickstyle/simple5" qsCatId="simple" csTypeId="urn:microsoft.com/office/officeart/2005/8/colors/colorful4" csCatId="colorful" phldr="1"/>
      <dgm:spPr/>
      <dgm:t>
        <a:bodyPr/>
        <a:lstStyle/>
        <a:p>
          <a:endParaRPr lang="en-US"/>
        </a:p>
      </dgm:t>
    </dgm:pt>
    <dgm:pt modelId="{9A959C5B-37A1-C445-B735-2B2461897115}">
      <dgm:prSet phldrT="[Text]" custT="1"/>
      <dgm:spPr/>
      <dgm:t>
        <a:bodyPr/>
        <a:lstStyle/>
        <a:p>
          <a:r>
            <a:rPr lang="en-US" sz="2400" b="1" smtClean="0">
              <a:solidFill>
                <a:srgbClr val="FFFF00"/>
              </a:solidFill>
              <a:latin typeface="Arial" charset="0"/>
              <a:ea typeface="Arial" charset="0"/>
              <a:cs typeface="Arial" charset="0"/>
            </a:rPr>
            <a:t>PHÉP CỘNG, PHÉP TRỪ HAI SỐ NGUYÊN</a:t>
          </a:r>
          <a:endParaRPr lang="en-US" sz="2400" b="1" dirty="0">
            <a:solidFill>
              <a:srgbClr val="FFFF00"/>
            </a:solidFill>
            <a:latin typeface="Arial" charset="0"/>
            <a:ea typeface="Arial" charset="0"/>
            <a:cs typeface="Arial" charset="0"/>
          </a:endParaRPr>
        </a:p>
      </dgm:t>
    </dgm:pt>
    <dgm:pt modelId="{899ACFB3-D692-3B48-A122-335A7DF7C897}" type="parTrans" cxnId="{E61E8A4B-8ECB-804E-85B7-B89AE37F229F}">
      <dgm:prSet/>
      <dgm:spPr/>
      <dgm:t>
        <a:bodyPr/>
        <a:lstStyle/>
        <a:p>
          <a:endParaRPr lang="en-US" sz="3600" b="0">
            <a:solidFill>
              <a:schemeClr val="bg1"/>
            </a:solidFill>
            <a:latin typeface="Arial" charset="0"/>
            <a:ea typeface="Arial" charset="0"/>
            <a:cs typeface="Arial" charset="0"/>
          </a:endParaRPr>
        </a:p>
      </dgm:t>
    </dgm:pt>
    <dgm:pt modelId="{91153A7B-EA9B-6B41-BE36-09749C08A844}" type="sibTrans" cxnId="{E61E8A4B-8ECB-804E-85B7-B89AE37F229F}">
      <dgm:prSet/>
      <dgm:spPr/>
      <dgm:t>
        <a:bodyPr/>
        <a:lstStyle/>
        <a:p>
          <a:endParaRPr lang="en-US" sz="3600" b="0">
            <a:solidFill>
              <a:schemeClr val="bg1"/>
            </a:solidFill>
            <a:latin typeface="Arial" charset="0"/>
            <a:ea typeface="Arial" charset="0"/>
            <a:cs typeface="Arial" charset="0"/>
          </a:endParaRPr>
        </a:p>
      </dgm:t>
    </dgm:pt>
    <dgm:pt modelId="{BA68DC58-FCC0-994F-8CC8-7A7A5A770DE7}">
      <dgm:prSet phldrT="[Text]" custT="1"/>
      <dgm:spPr/>
      <dgm:t>
        <a:bodyPr/>
        <a:lstStyle/>
        <a:p>
          <a:r>
            <a:rPr lang="en-US" sz="2400" b="1" smtClean="0">
              <a:solidFill>
                <a:schemeClr val="bg1"/>
              </a:solidFill>
              <a:latin typeface="Arial" charset="0"/>
              <a:ea typeface="Arial" charset="0"/>
              <a:cs typeface="Arial" charset="0"/>
            </a:rPr>
            <a:t>PHÉP NHÂN HAI SỐ NGUYÊN</a:t>
          </a:r>
          <a:endParaRPr lang="en-US" sz="2400" b="1" dirty="0">
            <a:solidFill>
              <a:schemeClr val="bg1"/>
            </a:solidFill>
            <a:latin typeface="Arial" charset="0"/>
            <a:ea typeface="Arial" charset="0"/>
            <a:cs typeface="Arial" charset="0"/>
          </a:endParaRPr>
        </a:p>
      </dgm:t>
    </dgm:pt>
    <dgm:pt modelId="{1B7D25BB-143B-B345-A543-F7B48A800FBD}" type="parTrans" cxnId="{1D9477D1-BFFE-6649-BD4C-07BE3ED2C3F5}">
      <dgm:prSet/>
      <dgm:spPr/>
      <dgm:t>
        <a:bodyPr/>
        <a:lstStyle/>
        <a:p>
          <a:endParaRPr lang="en-US" sz="3600" b="0">
            <a:solidFill>
              <a:schemeClr val="bg1"/>
            </a:solidFill>
            <a:latin typeface="Arial" charset="0"/>
            <a:ea typeface="Arial" charset="0"/>
            <a:cs typeface="Arial" charset="0"/>
          </a:endParaRPr>
        </a:p>
      </dgm:t>
    </dgm:pt>
    <dgm:pt modelId="{7F0B1B99-0788-9341-AC65-40853614243F}" type="sibTrans" cxnId="{1D9477D1-BFFE-6649-BD4C-07BE3ED2C3F5}">
      <dgm:prSet/>
      <dgm:spPr/>
      <dgm:t>
        <a:bodyPr/>
        <a:lstStyle/>
        <a:p>
          <a:endParaRPr lang="en-US" sz="3600" b="0">
            <a:solidFill>
              <a:schemeClr val="bg1"/>
            </a:solidFill>
            <a:latin typeface="Arial" charset="0"/>
            <a:ea typeface="Arial" charset="0"/>
            <a:cs typeface="Arial" charset="0"/>
          </a:endParaRPr>
        </a:p>
      </dgm:t>
    </dgm:pt>
    <dgm:pt modelId="{9A4E5D1B-6109-4B55-86D0-4C7866815501}">
      <dgm:prSet phldrT="[Text]" custT="1"/>
      <dgm:spPr/>
      <dgm:t>
        <a:bodyPr/>
        <a:lstStyle/>
        <a:p>
          <a:r>
            <a:rPr lang="en-US" sz="2800" b="1" smtClean="0">
              <a:solidFill>
                <a:schemeClr val="tx1"/>
              </a:solidFill>
              <a:latin typeface="Arial" charset="0"/>
              <a:ea typeface="Arial" charset="0"/>
              <a:cs typeface="Arial" charset="0"/>
            </a:rPr>
            <a:t>PHÉP CHIA HẾT HAI SỐ NGUYÊN</a:t>
          </a:r>
          <a:endParaRPr lang="en-US" sz="2800" b="1" dirty="0">
            <a:solidFill>
              <a:schemeClr val="tx1"/>
            </a:solidFill>
            <a:latin typeface="Arial" charset="0"/>
            <a:ea typeface="Arial" charset="0"/>
            <a:cs typeface="Arial" charset="0"/>
          </a:endParaRPr>
        </a:p>
      </dgm:t>
    </dgm:pt>
    <dgm:pt modelId="{A207051F-7ECD-4118-9AD6-C4226AE73452}" type="parTrans" cxnId="{4BB918E4-48B9-4B9A-90C9-363FB77C3872}">
      <dgm:prSet/>
      <dgm:spPr/>
      <dgm:t>
        <a:bodyPr/>
        <a:lstStyle/>
        <a:p>
          <a:endParaRPr lang="en-US"/>
        </a:p>
      </dgm:t>
    </dgm:pt>
    <dgm:pt modelId="{55AEA60C-D74C-4A9D-A246-9C46B72432D0}" type="sibTrans" cxnId="{4BB918E4-48B9-4B9A-90C9-363FB77C3872}">
      <dgm:prSet/>
      <dgm:spPr/>
      <dgm:t>
        <a:bodyPr/>
        <a:lstStyle/>
        <a:p>
          <a:endParaRPr lang="en-US"/>
        </a:p>
      </dgm:t>
    </dgm:pt>
    <dgm:pt modelId="{545A8AAC-0E75-3849-80D3-72EA8028B948}" type="pres">
      <dgm:prSet presAssocID="{E3095BFE-91B9-CA4A-BE09-820819AC45EF}" presName="Name0" presStyleCnt="0">
        <dgm:presLayoutVars>
          <dgm:chMax val="7"/>
          <dgm:chPref val="7"/>
          <dgm:dir/>
        </dgm:presLayoutVars>
      </dgm:prSet>
      <dgm:spPr/>
      <dgm:t>
        <a:bodyPr/>
        <a:lstStyle/>
        <a:p>
          <a:endParaRPr lang="en-US"/>
        </a:p>
      </dgm:t>
    </dgm:pt>
    <dgm:pt modelId="{2BB10477-888C-0647-B232-9B23DEF20E6B}" type="pres">
      <dgm:prSet presAssocID="{E3095BFE-91B9-CA4A-BE09-820819AC45EF}" presName="Name1" presStyleCnt="0"/>
      <dgm:spPr/>
      <dgm:t>
        <a:bodyPr/>
        <a:lstStyle/>
        <a:p>
          <a:endParaRPr lang="en-US"/>
        </a:p>
      </dgm:t>
    </dgm:pt>
    <dgm:pt modelId="{6FB253A2-C29E-0F42-8159-B2285F846ED1}" type="pres">
      <dgm:prSet presAssocID="{E3095BFE-91B9-CA4A-BE09-820819AC45EF}" presName="cycle" presStyleCnt="0"/>
      <dgm:spPr/>
      <dgm:t>
        <a:bodyPr/>
        <a:lstStyle/>
        <a:p>
          <a:endParaRPr lang="en-US"/>
        </a:p>
      </dgm:t>
    </dgm:pt>
    <dgm:pt modelId="{B8E0C2DE-AB31-7A41-B9C5-83BFE3B95A49}" type="pres">
      <dgm:prSet presAssocID="{E3095BFE-91B9-CA4A-BE09-820819AC45EF}" presName="srcNode" presStyleLbl="node1" presStyleIdx="0" presStyleCnt="3"/>
      <dgm:spPr/>
      <dgm:t>
        <a:bodyPr/>
        <a:lstStyle/>
        <a:p>
          <a:endParaRPr lang="en-US"/>
        </a:p>
      </dgm:t>
    </dgm:pt>
    <dgm:pt modelId="{793B2174-9B00-E54E-8B83-AFA83F42B53E}" type="pres">
      <dgm:prSet presAssocID="{E3095BFE-91B9-CA4A-BE09-820819AC45EF}" presName="conn" presStyleLbl="parChTrans1D2" presStyleIdx="0" presStyleCnt="1"/>
      <dgm:spPr/>
      <dgm:t>
        <a:bodyPr/>
        <a:lstStyle/>
        <a:p>
          <a:endParaRPr lang="en-US"/>
        </a:p>
      </dgm:t>
    </dgm:pt>
    <dgm:pt modelId="{52DFE6CD-AF62-D44E-A042-EA2E194B0CE7}" type="pres">
      <dgm:prSet presAssocID="{E3095BFE-91B9-CA4A-BE09-820819AC45EF}" presName="extraNode" presStyleLbl="node1" presStyleIdx="0" presStyleCnt="3"/>
      <dgm:spPr/>
      <dgm:t>
        <a:bodyPr/>
        <a:lstStyle/>
        <a:p>
          <a:endParaRPr lang="en-US"/>
        </a:p>
      </dgm:t>
    </dgm:pt>
    <dgm:pt modelId="{4EB8FA95-A387-9947-A318-451BC0FAEDCB}" type="pres">
      <dgm:prSet presAssocID="{E3095BFE-91B9-CA4A-BE09-820819AC45EF}" presName="dstNode" presStyleLbl="node1" presStyleIdx="0" presStyleCnt="3"/>
      <dgm:spPr/>
      <dgm:t>
        <a:bodyPr/>
        <a:lstStyle/>
        <a:p>
          <a:endParaRPr lang="en-US"/>
        </a:p>
      </dgm:t>
    </dgm:pt>
    <dgm:pt modelId="{30955952-6003-2647-B189-585291516EC2}" type="pres">
      <dgm:prSet presAssocID="{9A959C5B-37A1-C445-B735-2B2461897115}" presName="text_1" presStyleLbl="node1" presStyleIdx="0" presStyleCnt="3">
        <dgm:presLayoutVars>
          <dgm:bulletEnabled val="1"/>
        </dgm:presLayoutVars>
      </dgm:prSet>
      <dgm:spPr/>
      <dgm:t>
        <a:bodyPr/>
        <a:lstStyle/>
        <a:p>
          <a:endParaRPr lang="en-US"/>
        </a:p>
      </dgm:t>
    </dgm:pt>
    <dgm:pt modelId="{063DCA6B-CFE7-5243-9E3C-B18E69D765D2}" type="pres">
      <dgm:prSet presAssocID="{9A959C5B-37A1-C445-B735-2B2461897115}" presName="accent_1" presStyleCnt="0"/>
      <dgm:spPr/>
      <dgm:t>
        <a:bodyPr/>
        <a:lstStyle/>
        <a:p>
          <a:endParaRPr lang="en-US"/>
        </a:p>
      </dgm:t>
    </dgm:pt>
    <dgm:pt modelId="{01A56EA3-80B1-5E47-ADAB-2430DED3D5D5}" type="pres">
      <dgm:prSet presAssocID="{9A959C5B-37A1-C445-B735-2B2461897115}" presName="accentRepeatNode" presStyleLbl="solidFgAcc1" presStyleIdx="0" presStyleCnt="3"/>
      <dgm:spPr/>
      <dgm:t>
        <a:bodyPr/>
        <a:lstStyle/>
        <a:p>
          <a:endParaRPr lang="en-US"/>
        </a:p>
      </dgm:t>
    </dgm:pt>
    <dgm:pt modelId="{4F7059E0-4F86-4744-8611-24C012B6A0AD}" type="pres">
      <dgm:prSet presAssocID="{BA68DC58-FCC0-994F-8CC8-7A7A5A770DE7}" presName="text_2" presStyleLbl="node1" presStyleIdx="1" presStyleCnt="3">
        <dgm:presLayoutVars>
          <dgm:bulletEnabled val="1"/>
        </dgm:presLayoutVars>
      </dgm:prSet>
      <dgm:spPr/>
      <dgm:t>
        <a:bodyPr/>
        <a:lstStyle/>
        <a:p>
          <a:endParaRPr lang="en-US"/>
        </a:p>
      </dgm:t>
    </dgm:pt>
    <dgm:pt modelId="{724F24FB-E975-4FBD-8A15-5B0E7C2249D4}" type="pres">
      <dgm:prSet presAssocID="{BA68DC58-FCC0-994F-8CC8-7A7A5A770DE7}" presName="accent_2" presStyleCnt="0"/>
      <dgm:spPr/>
    </dgm:pt>
    <dgm:pt modelId="{F2945F5B-9679-AD4A-99FC-995648585406}" type="pres">
      <dgm:prSet presAssocID="{BA68DC58-FCC0-994F-8CC8-7A7A5A770DE7}" presName="accentRepeatNode" presStyleLbl="solidFgAcc1" presStyleIdx="1" presStyleCnt="3"/>
      <dgm:spPr/>
      <dgm:t>
        <a:bodyPr/>
        <a:lstStyle/>
        <a:p>
          <a:endParaRPr lang="en-US"/>
        </a:p>
      </dgm:t>
    </dgm:pt>
    <dgm:pt modelId="{ACC47859-9882-4D06-AE6D-59232B9630E9}" type="pres">
      <dgm:prSet presAssocID="{9A4E5D1B-6109-4B55-86D0-4C7866815501}" presName="text_3" presStyleLbl="node1" presStyleIdx="2" presStyleCnt="3">
        <dgm:presLayoutVars>
          <dgm:bulletEnabled val="1"/>
        </dgm:presLayoutVars>
      </dgm:prSet>
      <dgm:spPr/>
      <dgm:t>
        <a:bodyPr/>
        <a:lstStyle/>
        <a:p>
          <a:endParaRPr lang="en-US"/>
        </a:p>
      </dgm:t>
    </dgm:pt>
    <dgm:pt modelId="{BD2CFE44-4759-43EF-82F5-EBAAE1BC935E}" type="pres">
      <dgm:prSet presAssocID="{9A4E5D1B-6109-4B55-86D0-4C7866815501}" presName="accent_3" presStyleCnt="0"/>
      <dgm:spPr/>
    </dgm:pt>
    <dgm:pt modelId="{17EBE46E-3666-42F1-8397-194D55D5265B}" type="pres">
      <dgm:prSet presAssocID="{9A4E5D1B-6109-4B55-86D0-4C7866815501}" presName="accentRepeatNode" presStyleLbl="solidFgAcc1" presStyleIdx="2" presStyleCnt="3"/>
      <dgm:spPr/>
      <dgm:t>
        <a:bodyPr/>
        <a:lstStyle/>
        <a:p>
          <a:endParaRPr lang="en-US"/>
        </a:p>
      </dgm:t>
    </dgm:pt>
  </dgm:ptLst>
  <dgm:cxnLst>
    <dgm:cxn modelId="{45B9121A-CDB6-4BAE-9839-937CDE0E8405}" type="presOf" srcId="{BA68DC58-FCC0-994F-8CC8-7A7A5A770DE7}" destId="{4F7059E0-4F86-4744-8611-24C012B6A0AD}" srcOrd="0" destOrd="0" presId="urn:microsoft.com/office/officeart/2008/layout/VerticalCurvedList"/>
    <dgm:cxn modelId="{F8A6AC27-D209-4C24-A561-BAD276FB55EB}" type="presOf" srcId="{9A959C5B-37A1-C445-B735-2B2461897115}" destId="{30955952-6003-2647-B189-585291516EC2}" srcOrd="0" destOrd="0" presId="urn:microsoft.com/office/officeart/2008/layout/VerticalCurvedList"/>
    <dgm:cxn modelId="{E61E8A4B-8ECB-804E-85B7-B89AE37F229F}" srcId="{E3095BFE-91B9-CA4A-BE09-820819AC45EF}" destId="{9A959C5B-37A1-C445-B735-2B2461897115}" srcOrd="0" destOrd="0" parTransId="{899ACFB3-D692-3B48-A122-335A7DF7C897}" sibTransId="{91153A7B-EA9B-6B41-BE36-09749C08A844}"/>
    <dgm:cxn modelId="{4BB918E4-48B9-4B9A-90C9-363FB77C3872}" srcId="{E3095BFE-91B9-CA4A-BE09-820819AC45EF}" destId="{9A4E5D1B-6109-4B55-86D0-4C7866815501}" srcOrd="2" destOrd="0" parTransId="{A207051F-7ECD-4118-9AD6-C4226AE73452}" sibTransId="{55AEA60C-D74C-4A9D-A246-9C46B72432D0}"/>
    <dgm:cxn modelId="{1D9477D1-BFFE-6649-BD4C-07BE3ED2C3F5}" srcId="{E3095BFE-91B9-CA4A-BE09-820819AC45EF}" destId="{BA68DC58-FCC0-994F-8CC8-7A7A5A770DE7}" srcOrd="1" destOrd="0" parTransId="{1B7D25BB-143B-B345-A543-F7B48A800FBD}" sibTransId="{7F0B1B99-0788-9341-AC65-40853614243F}"/>
    <dgm:cxn modelId="{8413BDB9-4E74-4245-821B-C38A88247184}" type="presOf" srcId="{E3095BFE-91B9-CA4A-BE09-820819AC45EF}" destId="{545A8AAC-0E75-3849-80D3-72EA8028B948}" srcOrd="0" destOrd="0" presId="urn:microsoft.com/office/officeart/2008/layout/VerticalCurvedList"/>
    <dgm:cxn modelId="{2F902D36-48CF-41E1-9449-8541428A42B8}" type="presOf" srcId="{91153A7B-EA9B-6B41-BE36-09749C08A844}" destId="{793B2174-9B00-E54E-8B83-AFA83F42B53E}" srcOrd="0" destOrd="0" presId="urn:microsoft.com/office/officeart/2008/layout/VerticalCurvedList"/>
    <dgm:cxn modelId="{4FF057E7-A2FF-4790-A3B7-DB3B09EB8FDD}" type="presOf" srcId="{9A4E5D1B-6109-4B55-86D0-4C7866815501}" destId="{ACC47859-9882-4D06-AE6D-59232B9630E9}" srcOrd="0" destOrd="0" presId="urn:microsoft.com/office/officeart/2008/layout/VerticalCurvedList"/>
    <dgm:cxn modelId="{8596282D-7784-4511-9438-730D81CF5C11}" type="presParOf" srcId="{545A8AAC-0E75-3849-80D3-72EA8028B948}" destId="{2BB10477-888C-0647-B232-9B23DEF20E6B}" srcOrd="0" destOrd="0" presId="urn:microsoft.com/office/officeart/2008/layout/VerticalCurvedList"/>
    <dgm:cxn modelId="{B98D1F2F-57C9-4372-B71F-BD52C1EA36D2}" type="presParOf" srcId="{2BB10477-888C-0647-B232-9B23DEF20E6B}" destId="{6FB253A2-C29E-0F42-8159-B2285F846ED1}" srcOrd="0" destOrd="0" presId="urn:microsoft.com/office/officeart/2008/layout/VerticalCurvedList"/>
    <dgm:cxn modelId="{B98EFC0F-A632-4A0C-A28C-9C6C224F073E}" type="presParOf" srcId="{6FB253A2-C29E-0F42-8159-B2285F846ED1}" destId="{B8E0C2DE-AB31-7A41-B9C5-83BFE3B95A49}" srcOrd="0" destOrd="0" presId="urn:microsoft.com/office/officeart/2008/layout/VerticalCurvedList"/>
    <dgm:cxn modelId="{AB6E4EFE-67ED-4AD4-B346-8323E11DBC6E}" type="presParOf" srcId="{6FB253A2-C29E-0F42-8159-B2285F846ED1}" destId="{793B2174-9B00-E54E-8B83-AFA83F42B53E}" srcOrd="1" destOrd="0" presId="urn:microsoft.com/office/officeart/2008/layout/VerticalCurvedList"/>
    <dgm:cxn modelId="{C46FC802-C78C-4E70-AF28-B4D692CDFDDD}" type="presParOf" srcId="{6FB253A2-C29E-0F42-8159-B2285F846ED1}" destId="{52DFE6CD-AF62-D44E-A042-EA2E194B0CE7}" srcOrd="2" destOrd="0" presId="urn:microsoft.com/office/officeart/2008/layout/VerticalCurvedList"/>
    <dgm:cxn modelId="{BA6487A1-6922-422E-8FD8-F214526FC633}" type="presParOf" srcId="{6FB253A2-C29E-0F42-8159-B2285F846ED1}" destId="{4EB8FA95-A387-9947-A318-451BC0FAEDCB}" srcOrd="3" destOrd="0" presId="urn:microsoft.com/office/officeart/2008/layout/VerticalCurvedList"/>
    <dgm:cxn modelId="{664378AA-D50C-42D8-8C1A-D6671C7A01D4}" type="presParOf" srcId="{2BB10477-888C-0647-B232-9B23DEF20E6B}" destId="{30955952-6003-2647-B189-585291516EC2}" srcOrd="1" destOrd="0" presId="urn:microsoft.com/office/officeart/2008/layout/VerticalCurvedList"/>
    <dgm:cxn modelId="{1EC962A8-1697-4C3C-BCF7-E1D9F5CD230C}" type="presParOf" srcId="{2BB10477-888C-0647-B232-9B23DEF20E6B}" destId="{063DCA6B-CFE7-5243-9E3C-B18E69D765D2}" srcOrd="2" destOrd="0" presId="urn:microsoft.com/office/officeart/2008/layout/VerticalCurvedList"/>
    <dgm:cxn modelId="{01429870-8D98-43C8-B15E-BE79CD19BEFE}" type="presParOf" srcId="{063DCA6B-CFE7-5243-9E3C-B18E69D765D2}" destId="{01A56EA3-80B1-5E47-ADAB-2430DED3D5D5}" srcOrd="0" destOrd="0" presId="urn:microsoft.com/office/officeart/2008/layout/VerticalCurvedList"/>
    <dgm:cxn modelId="{FAE0522E-C9EC-4D8A-8427-067F20AF91AF}" type="presParOf" srcId="{2BB10477-888C-0647-B232-9B23DEF20E6B}" destId="{4F7059E0-4F86-4744-8611-24C012B6A0AD}" srcOrd="3" destOrd="0" presId="urn:microsoft.com/office/officeart/2008/layout/VerticalCurvedList"/>
    <dgm:cxn modelId="{6124BDF8-7556-4B4B-AEA8-A39EDF41A11A}" type="presParOf" srcId="{2BB10477-888C-0647-B232-9B23DEF20E6B}" destId="{724F24FB-E975-4FBD-8A15-5B0E7C2249D4}" srcOrd="4" destOrd="0" presId="urn:microsoft.com/office/officeart/2008/layout/VerticalCurvedList"/>
    <dgm:cxn modelId="{26D4BA5A-75C2-4DE7-8432-AF2B39C53E87}" type="presParOf" srcId="{724F24FB-E975-4FBD-8A15-5B0E7C2249D4}" destId="{F2945F5B-9679-AD4A-99FC-995648585406}" srcOrd="0" destOrd="0" presId="urn:microsoft.com/office/officeart/2008/layout/VerticalCurvedList"/>
    <dgm:cxn modelId="{566C826B-0287-45F8-BD58-7EDFDA6B3DD3}" type="presParOf" srcId="{2BB10477-888C-0647-B232-9B23DEF20E6B}" destId="{ACC47859-9882-4D06-AE6D-59232B9630E9}" srcOrd="5" destOrd="0" presId="urn:microsoft.com/office/officeart/2008/layout/VerticalCurvedList"/>
    <dgm:cxn modelId="{EBF87C11-00FF-49DD-86ED-62AF08B2DB5A}" type="presParOf" srcId="{2BB10477-888C-0647-B232-9B23DEF20E6B}" destId="{BD2CFE44-4759-43EF-82F5-EBAAE1BC935E}" srcOrd="6" destOrd="0" presId="urn:microsoft.com/office/officeart/2008/layout/VerticalCurvedList"/>
    <dgm:cxn modelId="{9944CC44-3340-4E51-8889-5AF42E08B6E1}" type="presParOf" srcId="{BD2CFE44-4759-43EF-82F5-EBAAE1BC935E}" destId="{17EBE46E-3666-42F1-8397-194D55D5265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3B2174-9B00-E54E-8B83-AFA83F42B53E}">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0955952-6003-2647-B189-585291516EC2}">
      <dsp:nvSpPr>
        <dsp:cNvPr id="0" name=""/>
        <dsp:cNvSpPr/>
      </dsp:nvSpPr>
      <dsp:spPr>
        <a:xfrm>
          <a:off x="564979" y="406400"/>
          <a:ext cx="7552283" cy="81280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b="1" kern="1200" smtClean="0">
              <a:solidFill>
                <a:srgbClr val="FFFF00"/>
              </a:solidFill>
              <a:latin typeface="Arial" charset="0"/>
              <a:ea typeface="Arial" charset="0"/>
              <a:cs typeface="Arial" charset="0"/>
            </a:rPr>
            <a:t>PHÉP CỘNG, PHÉP TRỪ HAI SỐ NGUYÊN</a:t>
          </a:r>
          <a:endParaRPr lang="en-US" sz="2400" b="1" kern="1200" dirty="0">
            <a:solidFill>
              <a:srgbClr val="FFFF00"/>
            </a:solidFill>
            <a:latin typeface="Arial" charset="0"/>
            <a:ea typeface="Arial" charset="0"/>
            <a:cs typeface="Arial" charset="0"/>
          </a:endParaRPr>
        </a:p>
      </dsp:txBody>
      <dsp:txXfrm>
        <a:off x="564979" y="406400"/>
        <a:ext cx="7552283" cy="812800"/>
      </dsp:txXfrm>
    </dsp:sp>
    <dsp:sp modelId="{01A56EA3-80B1-5E47-ADAB-2430DED3D5D5}">
      <dsp:nvSpPr>
        <dsp:cNvPr id="0" name=""/>
        <dsp:cNvSpPr/>
      </dsp:nvSpPr>
      <dsp:spPr>
        <a:xfrm>
          <a:off x="56979" y="304800"/>
          <a:ext cx="1015999" cy="1015999"/>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F7059E0-4F86-4744-8611-24C012B6A0AD}">
      <dsp:nvSpPr>
        <dsp:cNvPr id="0" name=""/>
        <dsp:cNvSpPr/>
      </dsp:nvSpPr>
      <dsp:spPr>
        <a:xfrm>
          <a:off x="860432" y="1625599"/>
          <a:ext cx="7256830" cy="812800"/>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60960" rIns="60960" bIns="60960" numCol="1" spcCol="1270" anchor="ctr" anchorCtr="0">
          <a:noAutofit/>
        </a:bodyPr>
        <a:lstStyle/>
        <a:p>
          <a:pPr lvl="0" algn="l" defTabSz="1066800">
            <a:lnSpc>
              <a:spcPct val="90000"/>
            </a:lnSpc>
            <a:spcBef>
              <a:spcPct val="0"/>
            </a:spcBef>
            <a:spcAft>
              <a:spcPct val="35000"/>
            </a:spcAft>
          </a:pPr>
          <a:r>
            <a:rPr lang="en-US" sz="2400" b="1" kern="1200" smtClean="0">
              <a:solidFill>
                <a:schemeClr val="bg1"/>
              </a:solidFill>
              <a:latin typeface="Arial" charset="0"/>
              <a:ea typeface="Arial" charset="0"/>
              <a:cs typeface="Arial" charset="0"/>
            </a:rPr>
            <a:t>PHÉP NHÂN HAI SỐ NGUYÊN</a:t>
          </a:r>
          <a:endParaRPr lang="en-US" sz="2400" b="1" kern="1200" dirty="0">
            <a:solidFill>
              <a:schemeClr val="bg1"/>
            </a:solidFill>
            <a:latin typeface="Arial" charset="0"/>
            <a:ea typeface="Arial" charset="0"/>
            <a:cs typeface="Arial" charset="0"/>
          </a:endParaRPr>
        </a:p>
      </dsp:txBody>
      <dsp:txXfrm>
        <a:off x="860432" y="1625599"/>
        <a:ext cx="7256830" cy="812800"/>
      </dsp:txXfrm>
    </dsp:sp>
    <dsp:sp modelId="{F2945F5B-9679-AD4A-99FC-995648585406}">
      <dsp:nvSpPr>
        <dsp:cNvPr id="0" name=""/>
        <dsp:cNvSpPr/>
      </dsp:nvSpPr>
      <dsp:spPr>
        <a:xfrm>
          <a:off x="352432" y="1523999"/>
          <a:ext cx="1015999" cy="1015999"/>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CC47859-9882-4D06-AE6D-59232B9630E9}">
      <dsp:nvSpPr>
        <dsp:cNvPr id="0" name=""/>
        <dsp:cNvSpPr/>
      </dsp:nvSpPr>
      <dsp:spPr>
        <a:xfrm>
          <a:off x="564979" y="2844800"/>
          <a:ext cx="7552283" cy="812800"/>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5160" tIns="71120" rIns="71120" bIns="71120" numCol="1" spcCol="1270" anchor="ctr" anchorCtr="0">
          <a:noAutofit/>
        </a:bodyPr>
        <a:lstStyle/>
        <a:p>
          <a:pPr lvl="0" algn="l" defTabSz="1244600">
            <a:lnSpc>
              <a:spcPct val="90000"/>
            </a:lnSpc>
            <a:spcBef>
              <a:spcPct val="0"/>
            </a:spcBef>
            <a:spcAft>
              <a:spcPct val="35000"/>
            </a:spcAft>
          </a:pPr>
          <a:r>
            <a:rPr lang="en-US" sz="2800" b="1" kern="1200" smtClean="0">
              <a:solidFill>
                <a:schemeClr val="tx1"/>
              </a:solidFill>
              <a:latin typeface="Arial" charset="0"/>
              <a:ea typeface="Arial" charset="0"/>
              <a:cs typeface="Arial" charset="0"/>
            </a:rPr>
            <a:t>PHÉP CHIA HẾT HAI SỐ NGUYÊN</a:t>
          </a:r>
          <a:endParaRPr lang="en-US" sz="2800" b="1" kern="1200" dirty="0">
            <a:solidFill>
              <a:schemeClr val="tx1"/>
            </a:solidFill>
            <a:latin typeface="Arial" charset="0"/>
            <a:ea typeface="Arial" charset="0"/>
            <a:cs typeface="Arial" charset="0"/>
          </a:endParaRPr>
        </a:p>
      </dsp:txBody>
      <dsp:txXfrm>
        <a:off x="564979" y="2844800"/>
        <a:ext cx="7552283" cy="812800"/>
      </dsp:txXfrm>
    </dsp:sp>
    <dsp:sp modelId="{17EBE46E-3666-42F1-8397-194D55D5265B}">
      <dsp:nvSpPr>
        <dsp:cNvPr id="0" name=""/>
        <dsp:cNvSpPr/>
      </dsp:nvSpPr>
      <dsp:spPr>
        <a:xfrm>
          <a:off x="56979" y="2743200"/>
          <a:ext cx="1015999" cy="1015999"/>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AC4C2364-E8D1-442E-A81B-9C60E908AE18}" type="datetimeFigureOut">
              <a:rPr lang="en-US"/>
              <a:pPr>
                <a:defRPr/>
              </a:pPr>
              <a:t>10/15/2021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C38013D-3921-4301-833E-0A12E5AB5970}" type="slidenum">
              <a:rPr lang="en-US"/>
              <a:pPr>
                <a:defRPr/>
              </a:pPr>
              <a:t>‹#›</a:t>
            </a:fld>
            <a:endParaRPr lang="en-US"/>
          </a:p>
        </p:txBody>
      </p:sp>
    </p:spTree>
    <p:extLst>
      <p:ext uri="{BB962C8B-B14F-4D97-AF65-F5344CB8AC3E}">
        <p14:creationId xmlns:p14="http://schemas.microsoft.com/office/powerpoint/2010/main" val="35811864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38013D-3921-4301-833E-0A12E5AB5970}" type="slidenum">
              <a:rPr lang="en-US" smtClean="0"/>
              <a:pPr>
                <a:defRPr/>
              </a:pPr>
              <a:t>22</a:t>
            </a:fld>
            <a:endParaRPr lang="en-US"/>
          </a:p>
        </p:txBody>
      </p:sp>
    </p:spTree>
    <p:extLst>
      <p:ext uri="{BB962C8B-B14F-4D97-AF65-F5344CB8AC3E}">
        <p14:creationId xmlns:p14="http://schemas.microsoft.com/office/powerpoint/2010/main" val="2762385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38013D-3921-4301-833E-0A12E5AB5970}" type="slidenum">
              <a:rPr lang="en-US" smtClean="0"/>
              <a:pPr>
                <a:defRPr/>
              </a:pPr>
              <a:t>24</a:t>
            </a:fld>
            <a:endParaRPr lang="en-US"/>
          </a:p>
        </p:txBody>
      </p:sp>
    </p:spTree>
    <p:extLst>
      <p:ext uri="{BB962C8B-B14F-4D97-AF65-F5344CB8AC3E}">
        <p14:creationId xmlns:p14="http://schemas.microsoft.com/office/powerpoint/2010/main" val="2934071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9A5324-5A6B-43A9-9300-82678B683D90}" type="datetimeFigureOut">
              <a:rPr lang="en-US"/>
              <a:pPr>
                <a:defRPr/>
              </a:pPr>
              <a:t>10/15/2021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D1E0E8-DF95-40AB-A73F-E451A479AF1F}" type="slidenum">
              <a:rPr lang="en-US"/>
              <a:pPr>
                <a:defRPr/>
              </a:pPr>
              <a:t>‹#›</a:t>
            </a:fld>
            <a:endParaRPr lang="en-US"/>
          </a:p>
        </p:txBody>
      </p:sp>
    </p:spTree>
    <p:extLst>
      <p:ext uri="{BB962C8B-B14F-4D97-AF65-F5344CB8AC3E}">
        <p14:creationId xmlns:p14="http://schemas.microsoft.com/office/powerpoint/2010/main" val="380424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F12F94-D566-4DDE-9F8A-CC2738A0054D}" type="datetimeFigureOut">
              <a:rPr lang="en-US"/>
              <a:pPr>
                <a:defRPr/>
              </a:pPr>
              <a:t>10/15/2021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BED26A-AB69-4A11-B7C4-2EA5BDE24663}" type="slidenum">
              <a:rPr lang="en-US"/>
              <a:pPr>
                <a:defRPr/>
              </a:pPr>
              <a:t>‹#›</a:t>
            </a:fld>
            <a:endParaRPr lang="en-US"/>
          </a:p>
        </p:txBody>
      </p:sp>
    </p:spTree>
    <p:extLst>
      <p:ext uri="{BB962C8B-B14F-4D97-AF65-F5344CB8AC3E}">
        <p14:creationId xmlns:p14="http://schemas.microsoft.com/office/powerpoint/2010/main" val="3561021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8F836F-39DA-45C9-A45A-D8F9968B146E}" type="datetimeFigureOut">
              <a:rPr lang="en-US"/>
              <a:pPr>
                <a:defRPr/>
              </a:pPr>
              <a:t>10/15/2021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7DA684-92EE-4D08-A558-D4DA2AD9362D}" type="slidenum">
              <a:rPr lang="en-US"/>
              <a:pPr>
                <a:defRPr/>
              </a:pPr>
              <a:t>‹#›</a:t>
            </a:fld>
            <a:endParaRPr lang="en-US"/>
          </a:p>
        </p:txBody>
      </p:sp>
    </p:spTree>
    <p:extLst>
      <p:ext uri="{BB962C8B-B14F-4D97-AF65-F5344CB8AC3E}">
        <p14:creationId xmlns:p14="http://schemas.microsoft.com/office/powerpoint/2010/main" val="185400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134404-F422-474E-8665-02B2CA67C598}" type="datetimeFigureOut">
              <a:rPr lang="en-US"/>
              <a:pPr>
                <a:defRPr/>
              </a:pPr>
              <a:t>10/15/2021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59F7B4D-D0CF-4581-A78B-B5976DFB34E8}" type="slidenum">
              <a:rPr lang="en-US"/>
              <a:pPr>
                <a:defRPr/>
              </a:pPr>
              <a:t>‹#›</a:t>
            </a:fld>
            <a:endParaRPr lang="en-US"/>
          </a:p>
        </p:txBody>
      </p:sp>
    </p:spTree>
    <p:extLst>
      <p:ext uri="{BB962C8B-B14F-4D97-AF65-F5344CB8AC3E}">
        <p14:creationId xmlns:p14="http://schemas.microsoft.com/office/powerpoint/2010/main" val="307503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99E5A8-AF3E-41B8-983C-8A8BA3C61DB0}" type="datetimeFigureOut">
              <a:rPr lang="en-US"/>
              <a:pPr>
                <a:defRPr/>
              </a:pPr>
              <a:t>10/15/2021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2FB4E7-5DE3-465C-A188-DB93A18A5506}" type="slidenum">
              <a:rPr lang="en-US"/>
              <a:pPr>
                <a:defRPr/>
              </a:pPr>
              <a:t>‹#›</a:t>
            </a:fld>
            <a:endParaRPr lang="en-US"/>
          </a:p>
        </p:txBody>
      </p:sp>
    </p:spTree>
    <p:extLst>
      <p:ext uri="{BB962C8B-B14F-4D97-AF65-F5344CB8AC3E}">
        <p14:creationId xmlns:p14="http://schemas.microsoft.com/office/powerpoint/2010/main" val="343493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ED1FD9-24F2-4879-AFFF-1B1607CE3FFE}" type="datetimeFigureOut">
              <a:rPr lang="en-US"/>
              <a:pPr>
                <a:defRPr/>
              </a:pPr>
              <a:t>10/15/2021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2C5A31C-73F5-44EE-B44D-3FC2D647218F}" type="slidenum">
              <a:rPr lang="en-US"/>
              <a:pPr>
                <a:defRPr/>
              </a:pPr>
              <a:t>‹#›</a:t>
            </a:fld>
            <a:endParaRPr lang="en-US"/>
          </a:p>
        </p:txBody>
      </p:sp>
    </p:spTree>
    <p:extLst>
      <p:ext uri="{BB962C8B-B14F-4D97-AF65-F5344CB8AC3E}">
        <p14:creationId xmlns:p14="http://schemas.microsoft.com/office/powerpoint/2010/main" val="317420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BD8566-82CB-49E2-8B34-D6EFB6D684EC}" type="datetimeFigureOut">
              <a:rPr lang="en-US"/>
              <a:pPr>
                <a:defRPr/>
              </a:pPr>
              <a:t>10/15/2021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377B0E-C315-451F-B9C2-C0F13C933554}" type="slidenum">
              <a:rPr lang="en-US"/>
              <a:pPr>
                <a:defRPr/>
              </a:pPr>
              <a:t>‹#›</a:t>
            </a:fld>
            <a:endParaRPr lang="en-US"/>
          </a:p>
        </p:txBody>
      </p:sp>
    </p:spTree>
    <p:extLst>
      <p:ext uri="{BB962C8B-B14F-4D97-AF65-F5344CB8AC3E}">
        <p14:creationId xmlns:p14="http://schemas.microsoft.com/office/powerpoint/2010/main" val="669614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7793282-FE10-454D-9EDD-191C057BA3B9}" type="datetimeFigureOut">
              <a:rPr lang="en-US"/>
              <a:pPr>
                <a:defRPr/>
              </a:pPr>
              <a:t>10/15/2021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638708-E1E7-4A5E-BCE1-431EF8693D20}" type="slidenum">
              <a:rPr lang="en-US"/>
              <a:pPr>
                <a:defRPr/>
              </a:pPr>
              <a:t>‹#›</a:t>
            </a:fld>
            <a:endParaRPr lang="en-US"/>
          </a:p>
        </p:txBody>
      </p:sp>
    </p:spTree>
    <p:extLst>
      <p:ext uri="{BB962C8B-B14F-4D97-AF65-F5344CB8AC3E}">
        <p14:creationId xmlns:p14="http://schemas.microsoft.com/office/powerpoint/2010/main" val="2380152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9B58E8-1CD6-4634-9D29-05614B05FA6A}" type="datetimeFigureOut">
              <a:rPr lang="en-US"/>
              <a:pPr>
                <a:defRPr/>
              </a:pPr>
              <a:t>10/15/2021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7A08A6-020F-47BE-A87F-4E60D166326B}" type="slidenum">
              <a:rPr lang="en-US"/>
              <a:pPr>
                <a:defRPr/>
              </a:pPr>
              <a:t>‹#›</a:t>
            </a:fld>
            <a:endParaRPr lang="en-US"/>
          </a:p>
        </p:txBody>
      </p:sp>
    </p:spTree>
    <p:extLst>
      <p:ext uri="{BB962C8B-B14F-4D97-AF65-F5344CB8AC3E}">
        <p14:creationId xmlns:p14="http://schemas.microsoft.com/office/powerpoint/2010/main" val="1740102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3EA8D7-AC92-4C62-AF00-9022F2FE8C4D}" type="datetimeFigureOut">
              <a:rPr lang="en-US"/>
              <a:pPr>
                <a:defRPr/>
              </a:pPr>
              <a:t>10/15/2021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D03A33C-9442-403F-92FE-B5FDB7CB16F0}" type="slidenum">
              <a:rPr lang="en-US"/>
              <a:pPr>
                <a:defRPr/>
              </a:pPr>
              <a:t>‹#›</a:t>
            </a:fld>
            <a:endParaRPr lang="en-US"/>
          </a:p>
        </p:txBody>
      </p:sp>
    </p:spTree>
    <p:extLst>
      <p:ext uri="{BB962C8B-B14F-4D97-AF65-F5344CB8AC3E}">
        <p14:creationId xmlns:p14="http://schemas.microsoft.com/office/powerpoint/2010/main" val="2103636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E3C9C6-2A7A-459E-B61E-3D8EA706B9F2}" type="datetimeFigureOut">
              <a:rPr lang="en-US"/>
              <a:pPr>
                <a:defRPr/>
              </a:pPr>
              <a:t>10/15/2021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FA0CAD2-B75C-46C7-9D59-1DF9A58ACC80}" type="slidenum">
              <a:rPr lang="en-US"/>
              <a:pPr>
                <a:defRPr/>
              </a:pPr>
              <a:t>‹#›</a:t>
            </a:fld>
            <a:endParaRPr lang="en-US"/>
          </a:p>
        </p:txBody>
      </p:sp>
    </p:spTree>
    <p:extLst>
      <p:ext uri="{BB962C8B-B14F-4D97-AF65-F5344CB8AC3E}">
        <p14:creationId xmlns:p14="http://schemas.microsoft.com/office/powerpoint/2010/main" val="3890962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2618D0A-96C9-4605-862E-FE1CE074F202}" type="datetimeFigureOut">
              <a:rPr lang="en-US"/>
              <a:pPr>
                <a:defRPr/>
              </a:pPr>
              <a:t>10/15/2021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D95510F-302F-45E4-BF9E-E1D88EF4C1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slide" Target="slide11.xml"/></Relationships>
</file>

<file path=ppt/slides/_rels/slide2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1.png"/><Relationship Id="rId7"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22.png"/><Relationship Id="rId10" Type="http://schemas.openxmlformats.org/officeDocument/2006/relationships/image" Target="../media/image24.png"/><Relationship Id="rId4" Type="http://schemas.microsoft.com/office/2007/relationships/hdphoto" Target="../media/hdphoto2.wdp"/><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4.png"/><Relationship Id="rId7" Type="http://schemas.microsoft.com/office/2007/relationships/hdphoto" Target="../media/hdphoto6.wdp"/><Relationship Id="rId2" Type="http://schemas.openxmlformats.org/officeDocument/2006/relationships/image" Target="../media/image25.jpeg"/><Relationship Id="rId1" Type="http://schemas.openxmlformats.org/officeDocument/2006/relationships/slideLayout" Target="../slideLayouts/slideLayout1.xml"/><Relationship Id="rId6" Type="http://schemas.openxmlformats.org/officeDocument/2006/relationships/image" Target="../media/image29.png"/><Relationship Id="rId5" Type="http://schemas.microsoft.com/office/2007/relationships/hdphoto" Target="../media/hdphoto5.wdp"/><Relationship Id="rId4" Type="http://schemas.openxmlformats.org/officeDocument/2006/relationships/image" Target="../media/image28.png"/><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4.wdp"/><Relationship Id="rId3" Type="http://schemas.openxmlformats.org/officeDocument/2006/relationships/image" Target="../media/image31.png"/><Relationship Id="rId7" Type="http://schemas.openxmlformats.org/officeDocument/2006/relationships/image" Target="../media/image33.png"/><Relationship Id="rId12" Type="http://schemas.openxmlformats.org/officeDocument/2006/relationships/image" Target="../media/image23.jpeg"/><Relationship Id="rId2" Type="http://schemas.openxmlformats.org/officeDocument/2006/relationships/image" Target="../media/image30.jpeg"/><Relationship Id="rId1" Type="http://schemas.openxmlformats.org/officeDocument/2006/relationships/slideLayout" Target="../slideLayouts/slideLayout1.xml"/><Relationship Id="rId6" Type="http://schemas.microsoft.com/office/2007/relationships/hdphoto" Target="../media/hdphoto8.wdp"/><Relationship Id="rId11" Type="http://schemas.openxmlformats.org/officeDocument/2006/relationships/image" Target="../media/image17.png"/><Relationship Id="rId5" Type="http://schemas.openxmlformats.org/officeDocument/2006/relationships/image" Target="../media/image32.png"/><Relationship Id="rId10" Type="http://schemas.microsoft.com/office/2007/relationships/hdphoto" Target="../media/hdphoto10.wdp"/><Relationship Id="rId4" Type="http://schemas.microsoft.com/office/2007/relationships/hdphoto" Target="../media/hdphoto7.wdp"/><Relationship Id="rId9" Type="http://schemas.openxmlformats.org/officeDocument/2006/relationships/image" Target="../media/image34.png"/><Relationship Id="rId1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4.png"/><Relationship Id="rId2" Type="http://schemas.openxmlformats.org/officeDocument/2006/relationships/image" Target="../media/image35.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23.jpeg"/><Relationship Id="rId4" Type="http://schemas.microsoft.com/office/2007/relationships/hdphoto" Target="../media/hdphoto11.wdp"/></Relationships>
</file>

<file path=ppt/slides/_rels/slide3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xml"/><Relationship Id="rId6" Type="http://schemas.microsoft.com/office/2007/relationships/hdphoto" Target="../media/hdphoto13.wdp"/><Relationship Id="rId11" Type="http://schemas.openxmlformats.org/officeDocument/2006/relationships/image" Target="../media/image41.png"/><Relationship Id="rId5" Type="http://schemas.openxmlformats.org/officeDocument/2006/relationships/image" Target="../media/image39.png"/><Relationship Id="rId10" Type="http://schemas.openxmlformats.org/officeDocument/2006/relationships/image" Target="../media/image24.png"/><Relationship Id="rId4" Type="http://schemas.microsoft.com/office/2007/relationships/hdphoto" Target="../media/hdphoto12.wdp"/><Relationship Id="rId9" Type="http://schemas.microsoft.com/office/2007/relationships/hdphoto" Target="../media/hdphoto4.wdp"/></Relationships>
</file>

<file path=ppt/slides/_rels/slide32.xml.rels><?xml version="1.0" encoding="UTF-8" standalone="yes"?>
<Relationships xmlns="http://schemas.openxmlformats.org/package/2006/relationships"><Relationship Id="rId8" Type="http://schemas.microsoft.com/office/2007/relationships/hdphoto" Target="../media/hdphoto16.wdp"/><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24.png"/><Relationship Id="rId2" Type="http://schemas.openxmlformats.org/officeDocument/2006/relationships/image" Target="../media/image20.png"/><Relationship Id="rId1" Type="http://schemas.openxmlformats.org/officeDocument/2006/relationships/slideLayout" Target="../slideLayouts/slideLayout1.xml"/><Relationship Id="rId6" Type="http://schemas.microsoft.com/office/2007/relationships/hdphoto" Target="../media/hdphoto15.wdp"/><Relationship Id="rId11" Type="http://schemas.microsoft.com/office/2007/relationships/hdphoto" Target="../media/hdphoto4.wdp"/><Relationship Id="rId5" Type="http://schemas.openxmlformats.org/officeDocument/2006/relationships/image" Target="../media/image44.png"/><Relationship Id="rId10" Type="http://schemas.openxmlformats.org/officeDocument/2006/relationships/image" Target="../media/image23.jpeg"/><Relationship Id="rId4" Type="http://schemas.microsoft.com/office/2007/relationships/hdphoto" Target="../media/hdphoto14.wdp"/><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11.wdp"/></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slide" Target="slide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9"/>
          <p:cNvSpPr/>
          <p:nvPr/>
        </p:nvSpPr>
        <p:spPr>
          <a:xfrm>
            <a:off x="0" y="1527869"/>
            <a:ext cx="9144000" cy="1953086"/>
          </a:xfrm>
          <a:prstGeom prst="rect">
            <a:avLst/>
          </a:prstGeom>
          <a:solidFill>
            <a:srgbClr val="FFFF00"/>
          </a:solidFill>
          <a:ln>
            <a:noFill/>
          </a:ln>
        </p:spPr>
        <p:txBody>
          <a:bodyPr spcFirstLastPara="1" wrap="square" lIns="91425" tIns="45713" rIns="91425" bIns="45713" anchor="t" anchorCtr="0">
            <a:noAutofit/>
          </a:bodyPr>
          <a:lstStyle/>
          <a:p>
            <a:pPr lvl="1" algn="ctr" eaLnBrk="1" hangingPunct="1">
              <a:spcBef>
                <a:spcPct val="10000"/>
              </a:spcBef>
            </a:pPr>
            <a:r>
              <a:rPr lang="en-US" sz="3600" b="1" smtClean="0"/>
              <a:t>CÁC PHÉP TÍNH VỚI SỐ NGUYÊN. TÍNH CHIA HẾT TRONG TẬP HỢP </a:t>
            </a:r>
          </a:p>
          <a:p>
            <a:pPr lvl="1" algn="ctr" eaLnBrk="1" hangingPunct="1">
              <a:spcBef>
                <a:spcPct val="10000"/>
              </a:spcBef>
            </a:pPr>
            <a:r>
              <a:rPr lang="en-US" sz="3600" b="1" smtClean="0"/>
              <a:t>CÁC SỐ NGUYÊN</a:t>
            </a:r>
            <a:endParaRPr lang="en-US" sz="3600" b="1" dirty="0">
              <a:latin typeface="Times New Roman" pitchFamily="18" charset="0"/>
              <a:cs typeface="Times New Roman" pitchFamily="18" charset="0"/>
            </a:endParaRPr>
          </a:p>
        </p:txBody>
      </p:sp>
      <p:sp>
        <p:nvSpPr>
          <p:cNvPr id="8" name="Google Shape;198;p20"/>
          <p:cNvSpPr txBox="1">
            <a:spLocks/>
          </p:cNvSpPr>
          <p:nvPr/>
        </p:nvSpPr>
        <p:spPr>
          <a:xfrm>
            <a:off x="0" y="354906"/>
            <a:ext cx="9144000" cy="1150044"/>
          </a:xfrm>
          <a:prstGeom prst="rect">
            <a:avLst/>
          </a:prstGeom>
          <a:no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00"/>
              </a:buClr>
              <a:buSzPts val="3200"/>
              <a:buFont typeface="Times New Roman"/>
              <a:buNone/>
            </a:pPr>
            <a:r>
              <a:rPr lang="en-US" sz="4400" b="1">
                <a:solidFill>
                  <a:schemeClr val="tx1"/>
                </a:solidFill>
                <a:latin typeface="Times New Roman"/>
                <a:cs typeface="Times New Roman"/>
                <a:sym typeface="Times New Roman"/>
              </a:rPr>
              <a:t>CHỦ ĐỀ </a:t>
            </a:r>
            <a:endParaRPr lang="vi-VN" sz="8000" b="1">
              <a:solidFill>
                <a:schemeClr val="tx1"/>
              </a:solidFill>
            </a:endParaRPr>
          </a:p>
        </p:txBody>
      </p:sp>
    </p:spTree>
    <p:extLst>
      <p:ext uri="{BB962C8B-B14F-4D97-AF65-F5344CB8AC3E}">
        <p14:creationId xmlns:p14="http://schemas.microsoft.com/office/powerpoint/2010/main" val="1579879902"/>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61913" y="74295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Cộng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endParaRPr lang="en-US" sz="2800" b="1" dirty="0">
              <a:solidFill>
                <a:srgbClr val="FF0000"/>
              </a:solidFill>
              <a:latin typeface="Times New Roman" pitchFamily="18" charset="0"/>
              <a:cs typeface="Times New Roman" pitchFamily="18" charset="0"/>
            </a:endParaRPr>
          </a:p>
        </p:txBody>
      </p:sp>
      <p:sp>
        <p:nvSpPr>
          <p:cNvPr id="15364" name="TextBox 4"/>
          <p:cNvSpPr txBox="1">
            <a:spLocks noChangeArrowheads="1"/>
          </p:cNvSpPr>
          <p:nvPr/>
        </p:nvSpPr>
        <p:spPr bwMode="auto">
          <a:xfrm>
            <a:off x="65087" y="1276350"/>
            <a:ext cx="34401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a:solidFill>
                  <a:srgbClr val="FF0000"/>
                </a:solidFill>
                <a:latin typeface="Times New Roman" pitchFamily="18" charset="0"/>
                <a:cs typeface="Times New Roman" pitchFamily="18" charset="0"/>
              </a:rPr>
              <a:t>a) Cộng hai số đối nhau:</a:t>
            </a:r>
          </a:p>
        </p:txBody>
      </p:sp>
      <p:sp>
        <p:nvSpPr>
          <p:cNvPr id="15365" name="TextBox 4"/>
          <p:cNvSpPr txBox="1">
            <a:spLocks noChangeArrowheads="1"/>
          </p:cNvSpPr>
          <p:nvPr/>
        </p:nvSpPr>
        <p:spPr bwMode="auto">
          <a:xfrm>
            <a:off x="61912" y="1885950"/>
            <a:ext cx="9108281"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err="1">
                <a:solidFill>
                  <a:srgbClr val="0000FF"/>
                </a:solidFill>
                <a:latin typeface="Times New Roman" pitchFamily="18" charset="0"/>
                <a:cs typeface="Times New Roman" pitchFamily="18" charset="0"/>
              </a:rPr>
              <a:t>Tổng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hai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nguyên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đối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nhau</a:t>
            </a:r>
            <a:r>
              <a:rPr lang="en-US" sz="2400" b="1" dirty="0">
                <a:solidFill>
                  <a:srgbClr val="00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luôn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luôn</a:t>
            </a:r>
            <a:r>
              <a:rPr lang="en-US" sz="2400" b="1" dirty="0">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bằng</a:t>
            </a:r>
            <a:r>
              <a:rPr lang="en-US" sz="2400" b="1" dirty="0">
                <a:solidFill>
                  <a:srgbClr val="0000FF"/>
                </a:solidFill>
                <a:latin typeface="Times New Roman" pitchFamily="18" charset="0"/>
                <a:cs typeface="Times New Roman" pitchFamily="18" charset="0"/>
              </a:rPr>
              <a:t> 0</a:t>
            </a:r>
            <a:r>
              <a:rPr lang="en-US" sz="2400" b="1" dirty="0">
                <a:latin typeface="Times New Roman" pitchFamily="18" charset="0"/>
                <a:cs typeface="Times New Roman" pitchFamily="18" charset="0"/>
              </a:rPr>
              <a:t>: a + (-a) = 0</a:t>
            </a:r>
          </a:p>
        </p:txBody>
      </p:sp>
      <p:sp>
        <p:nvSpPr>
          <p:cNvPr id="15366" name="TextBox 4"/>
          <p:cNvSpPr txBox="1">
            <a:spLocks noChangeArrowheads="1"/>
          </p:cNvSpPr>
          <p:nvPr/>
        </p:nvSpPr>
        <p:spPr bwMode="auto">
          <a:xfrm>
            <a:off x="61913" y="2491085"/>
            <a:ext cx="680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400" b="1" dirty="0">
                <a:solidFill>
                  <a:srgbClr val="FF0000"/>
                </a:solidFill>
                <a:latin typeface="Times New Roman" pitchFamily="18" charset="0"/>
                <a:cs typeface="Times New Roman" pitchFamily="18" charset="0"/>
              </a:rPr>
              <a:t>b) </a:t>
            </a:r>
            <a:r>
              <a:rPr lang="en-US" sz="2400" b="1" dirty="0" err="1">
                <a:solidFill>
                  <a:srgbClr val="FF0000"/>
                </a:solidFill>
                <a:latin typeface="Times New Roman" pitchFamily="18" charset="0"/>
                <a:cs typeface="Times New Roman" pitchFamily="18" charset="0"/>
              </a:rPr>
              <a:t>Cộng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hai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số</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nguyên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dấu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nhau</a:t>
            </a:r>
            <a:endParaRPr lang="en-US" sz="2400" b="1" dirty="0">
              <a:solidFill>
                <a:srgbClr val="FF0000"/>
              </a:solidFill>
              <a:latin typeface="Times New Roman" pitchFamily="18" charset="0"/>
              <a:cs typeface="Times New Roman" pitchFamily="18" charset="0"/>
            </a:endParaRPr>
          </a:p>
        </p:txBody>
      </p:sp>
      <p:sp>
        <p:nvSpPr>
          <p:cNvPr id="14" name="TextBox 4"/>
          <p:cNvSpPr txBox="1">
            <a:spLocks noChangeArrowheads="1"/>
          </p:cNvSpPr>
          <p:nvPr/>
        </p:nvSpPr>
        <p:spPr bwMode="auto">
          <a:xfrm>
            <a:off x="-50006" y="2918758"/>
            <a:ext cx="9194006" cy="19389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400" b="1" dirty="0" err="1">
                <a:latin typeface="Times New Roman" pitchFamily="18" charset="0"/>
                <a:cs typeface="Times New Roman" pitchFamily="18" charset="0"/>
              </a:rPr>
              <a:t>Muốn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cộng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hai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nguyên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dấu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nhau</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làm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endParaRPr lang="en-US" sz="2400" b="1" dirty="0" smtClean="0">
              <a:latin typeface="Times New Roman" pitchFamily="18" charset="0"/>
              <a:cs typeface="Times New Roman" pitchFamily="18" charset="0"/>
            </a:endParaRPr>
          </a:p>
          <a:p>
            <a:pPr marL="342900" indent="-342900" eaLnBrk="1" hangingPunct="1">
              <a:buFontTx/>
              <a:buChar char="-"/>
              <a:defRPr/>
            </a:pPr>
            <a:r>
              <a:rPr lang="en-US" sz="2400" b="1" dirty="0" err="1" smtClean="0">
                <a:latin typeface="Times New Roman" pitchFamily="18" charset="0"/>
                <a:cs typeface="Times New Roman" pitchFamily="18" charset="0"/>
              </a:rPr>
              <a:t>Nếu</a:t>
            </a:r>
            <a:r>
              <a:rPr lang="en-US" sz="2400" b="1" dirty="0" smtClean="0">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số</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dương</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lớn</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hơn</a:t>
            </a:r>
            <a:r>
              <a:rPr lang="en-US" sz="2400" b="1" dirty="0">
                <a:solidFill>
                  <a:schemeClr val="accent6">
                    <a:lumMod val="75000"/>
                  </a:schemeClr>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số</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âm</a:t>
            </a:r>
            <a:r>
              <a:rPr lang="en-US" sz="2400" b="1" dirty="0">
                <a:solidFill>
                  <a:schemeClr val="accent6">
                    <a:lumMod val="75000"/>
                  </a:schemeClr>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số</a:t>
            </a:r>
            <a:r>
              <a:rPr lang="en-US" sz="2400" b="1" dirty="0">
                <a:solidFill>
                  <a:srgbClr val="6600FF"/>
                </a:solidFill>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dương</a:t>
            </a:r>
            <a:r>
              <a:rPr lang="en-US" sz="2400" b="1" dirty="0">
                <a:solidFill>
                  <a:srgbClr val="6600FF"/>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trừ</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số</a:t>
            </a:r>
            <a:r>
              <a:rPr lang="en-US" sz="2400" b="1" dirty="0">
                <a:solidFill>
                  <a:srgbClr val="6600FF"/>
                </a:solidFill>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âm</a:t>
            </a:r>
            <a:r>
              <a:rPr lang="en-US" sz="2400" b="1" dirty="0" smtClean="0">
                <a:solidFill>
                  <a:srgbClr val="6600FF"/>
                </a:solidFill>
                <a:latin typeface="Times New Roman" pitchFamily="18" charset="0"/>
                <a:cs typeface="Times New Roman" pitchFamily="18" charset="0"/>
              </a:rPr>
              <a:t>.</a:t>
            </a:r>
            <a:endParaRPr lang="en-US" sz="2400" b="1" dirty="0">
              <a:solidFill>
                <a:srgbClr val="0000FF"/>
              </a:solidFill>
              <a:latin typeface="Times New Roman" pitchFamily="18" charset="0"/>
              <a:cs typeface="Times New Roman" pitchFamily="18" charset="0"/>
            </a:endParaRPr>
          </a:p>
          <a:p>
            <a:pPr marL="342900" indent="-342900" eaLnBrk="1" hangingPunct="1">
              <a:buFontTx/>
              <a:buChar char="-"/>
              <a:defRPr/>
            </a:pPr>
            <a:r>
              <a:rPr lang="en-US" sz="2400" b="1" dirty="0" err="1">
                <a:latin typeface="Times New Roman" pitchFamily="18" charset="0"/>
                <a:cs typeface="Times New Roman" pitchFamily="18" charset="0"/>
              </a:rPr>
              <a:t>Nếu</a:t>
            </a:r>
            <a:r>
              <a:rPr lang="en-US" sz="2400" b="1" dirty="0">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số</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dương</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bé</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hơn</a:t>
            </a:r>
            <a:r>
              <a:rPr lang="en-US" sz="2400" b="1" dirty="0">
                <a:solidFill>
                  <a:schemeClr val="accent6">
                    <a:lumMod val="75000"/>
                  </a:schemeClr>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số</a:t>
            </a:r>
            <a:r>
              <a:rPr lang="en-US" sz="2400" b="1" dirty="0">
                <a:solidFill>
                  <a:schemeClr val="accent6">
                    <a:lumMod val="75000"/>
                  </a:schemeClr>
                </a:solidFill>
                <a:latin typeface="Times New Roman" pitchFamily="18" charset="0"/>
                <a:cs typeface="Times New Roman" pitchFamily="18" charset="0"/>
              </a:rPr>
              <a:t> </a:t>
            </a:r>
            <a:r>
              <a:rPr lang="en-US" sz="2400" b="1" dirty="0" err="1">
                <a:solidFill>
                  <a:schemeClr val="accent6">
                    <a:lumMod val="75000"/>
                  </a:schemeClr>
                </a:solidFill>
                <a:latin typeface="Times New Roman" pitchFamily="18" charset="0"/>
                <a:cs typeface="Times New Roman" pitchFamily="18" charset="0"/>
              </a:rPr>
              <a:t>âm</a:t>
            </a:r>
            <a:r>
              <a:rPr lang="en-US" sz="2400" b="1" dirty="0">
                <a:solidFill>
                  <a:schemeClr val="accent6">
                    <a:lumMod val="75000"/>
                  </a:schemeClr>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thì</a:t>
            </a:r>
            <a:r>
              <a:rPr lang="en-US" sz="2400" b="1" dirty="0">
                <a:latin typeface="Times New Roman" pitchFamily="18" charset="0"/>
                <a:cs typeface="Times New Roman" pitchFamily="18" charset="0"/>
              </a:rPr>
              <a:t> ta </a:t>
            </a:r>
            <a:r>
              <a:rPr lang="en-US" sz="2400" b="1" dirty="0" err="1">
                <a:latin typeface="Times New Roman" pitchFamily="18" charset="0"/>
                <a:cs typeface="Times New Roman" pitchFamily="18" charset="0"/>
              </a:rPr>
              <a:t>lấy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số</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đối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solidFill>
                  <a:srgbClr val="6600FF"/>
                </a:solidFill>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số</a:t>
            </a:r>
            <a:r>
              <a:rPr lang="en-US" sz="2400" b="1" dirty="0">
                <a:solidFill>
                  <a:srgbClr val="6600FF"/>
                </a:solidFill>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âm</a:t>
            </a:r>
            <a:r>
              <a:rPr lang="en-US" sz="2400" b="1" dirty="0">
                <a:solidFill>
                  <a:srgbClr val="6600FF"/>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trừ</a:t>
            </a:r>
            <a:r>
              <a:rPr lang="en-US" sz="2400" b="1" dirty="0">
                <a:solidFill>
                  <a:srgbClr val="FF0000"/>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đi</a:t>
            </a:r>
            <a:r>
              <a:rPr lang="en-US" sz="2400" b="1" dirty="0">
                <a:solidFill>
                  <a:srgbClr val="6600FF"/>
                </a:solidFill>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số</a:t>
            </a:r>
            <a:r>
              <a:rPr lang="en-US" sz="2400" b="1" dirty="0">
                <a:solidFill>
                  <a:srgbClr val="6600FF"/>
                </a:solidFill>
                <a:latin typeface="Times New Roman" pitchFamily="18" charset="0"/>
                <a:cs typeface="Times New Roman" pitchFamily="18" charset="0"/>
              </a:rPr>
              <a:t> </a:t>
            </a:r>
            <a:r>
              <a:rPr lang="en-US" sz="2400" b="1" dirty="0" err="1">
                <a:solidFill>
                  <a:srgbClr val="6600FF"/>
                </a:solidFill>
                <a:latin typeface="Times New Roman" pitchFamily="18" charset="0"/>
                <a:cs typeface="Times New Roman" pitchFamily="18" charset="0"/>
              </a:rPr>
              <a:t>dương</a:t>
            </a:r>
            <a:r>
              <a:rPr lang="en-US" sz="2400" b="1" dirty="0">
                <a:solidFill>
                  <a:srgbClr val="66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rồi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thêm</a:t>
            </a:r>
            <a:r>
              <a:rPr lang="en-US" sz="2400" b="1" dirty="0">
                <a:latin typeface="Times New Roman" pitchFamily="18" charset="0"/>
                <a:cs typeface="Times New Roman" pitchFamily="18" charset="0"/>
              </a:rPr>
              <a:t> </a:t>
            </a:r>
            <a:r>
              <a:rPr lang="en-US" sz="2400" b="1" dirty="0" err="1">
                <a:solidFill>
                  <a:srgbClr val="FF33CC"/>
                </a:solidFill>
                <a:latin typeface="Times New Roman" pitchFamily="18" charset="0"/>
                <a:cs typeface="Times New Roman" pitchFamily="18" charset="0"/>
              </a:rPr>
              <a:t>dấu</a:t>
            </a:r>
            <a:r>
              <a:rPr lang="en-US" sz="2400" b="1" dirty="0">
                <a:solidFill>
                  <a:srgbClr val="FF33CC"/>
                </a:solidFill>
                <a:latin typeface="Times New Roman" pitchFamily="18" charset="0"/>
                <a:cs typeface="Times New Roman" pitchFamily="18" charset="0"/>
              </a:rPr>
              <a:t> </a:t>
            </a:r>
            <a:r>
              <a:rPr lang="en-US" sz="2400" b="1" dirty="0" err="1">
                <a:solidFill>
                  <a:srgbClr val="FF33CC"/>
                </a:solidFill>
                <a:latin typeface="Times New Roman" pitchFamily="18" charset="0"/>
                <a:cs typeface="Times New Roman" pitchFamily="18" charset="0"/>
              </a:rPr>
              <a:t>trừ</a:t>
            </a:r>
            <a:r>
              <a:rPr lang="en-US" sz="2400" b="1" dirty="0">
                <a:solidFill>
                  <a:srgbClr val="FF33CC"/>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trước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10"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152400" y="1200150"/>
            <a:ext cx="6172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b="1" u="sng" dirty="0" err="1" smtClean="0">
                <a:latin typeface="Times New Roman" pitchFamily="18" charset="0"/>
                <a:cs typeface="Times New Roman" pitchFamily="18" charset="0"/>
              </a:rPr>
              <a:t>Chú</a:t>
            </a:r>
            <a:r>
              <a:rPr lang="en-US" sz="2800" b="1" u="sng" dirty="0" smtClean="0">
                <a:latin typeface="Times New Roman" pitchFamily="18" charset="0"/>
                <a:cs typeface="Times New Roman" pitchFamily="18" charset="0"/>
              </a:rPr>
              <a:t> ý</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cộng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hai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nguyên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a:t>
            </a:r>
          </a:p>
          <a:p>
            <a:pPr marL="342900" indent="-342900" algn="just" eaLnBrk="1" hangingPunct="1">
              <a:buFontTx/>
              <a:buChar char="-"/>
              <a:defRPr/>
            </a:pP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dương</a:t>
            </a:r>
            <a:r>
              <a:rPr lang="en-US" sz="2800" b="1"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lớn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hơn</a:t>
            </a:r>
            <a:r>
              <a:rPr lang="en-US" sz="2800" b="1" dirty="0" smtClean="0">
                <a:solidFill>
                  <a:srgbClr val="0000FF"/>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đối</a:t>
            </a:r>
            <a:r>
              <a:rPr lang="en-US" sz="2800" smtClean="0">
                <a:latin typeface="Times New Roman" pitchFamily="18" charset="0"/>
                <a:cs typeface="Times New Roman" pitchFamily="18" charset="0"/>
              </a:rPr>
              <a:t> </a:t>
            </a:r>
          </a:p>
          <a:p>
            <a:pPr algn="just" eaLnBrk="1" hangingPunct="1">
              <a:defRPr/>
            </a:pPr>
            <a:r>
              <a:rPr lang="en-US" sz="2800" smtClean="0">
                <a:latin typeface="Times New Roman" pitchFamily="18" charset="0"/>
                <a:cs typeface="Times New Roman" pitchFamily="18" charset="0"/>
              </a:rPr>
              <a:t>của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ta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tổng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dương</a:t>
            </a:r>
            <a:r>
              <a:rPr lang="en-US" sz="2800" dirty="0" smtClean="0">
                <a:solidFill>
                  <a:srgbClr val="FF0000"/>
                </a:solidFill>
                <a:latin typeface="Times New Roman" pitchFamily="18" charset="0"/>
                <a:cs typeface="Times New Roman" pitchFamily="18" charset="0"/>
              </a:rPr>
              <a:t>.</a:t>
            </a:r>
          </a:p>
          <a:p>
            <a:pPr marL="342900" indent="-342900" algn="just" eaLnBrk="1" hangingPunct="1">
              <a:buFontTx/>
              <a:buChar char="-"/>
              <a:defRPr/>
            </a:pP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dương</a:t>
            </a:r>
            <a:r>
              <a:rPr lang="en-US" sz="2800" b="1"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bằng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đối</a:t>
            </a:r>
            <a:r>
              <a:rPr lang="en-US" sz="2800" smtClean="0">
                <a:latin typeface="Times New Roman" pitchFamily="18" charset="0"/>
                <a:cs typeface="Times New Roman" pitchFamily="18" charset="0"/>
              </a:rPr>
              <a:t> </a:t>
            </a:r>
          </a:p>
          <a:p>
            <a:pPr algn="just" eaLnBrk="1" hangingPunct="1">
              <a:defRPr/>
            </a:pPr>
            <a:r>
              <a:rPr lang="en-US" sz="2800" smtClean="0">
                <a:latin typeface="Times New Roman" pitchFamily="18" charset="0"/>
                <a:cs typeface="Times New Roman" pitchFamily="18" charset="0"/>
              </a:rPr>
              <a:t>của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ta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b="1" dirty="0" err="1" smtClean="0">
                <a:solidFill>
                  <a:srgbClr val="00CC66"/>
                </a:solidFill>
                <a:latin typeface="Times New Roman" pitchFamily="18" charset="0"/>
                <a:cs typeface="Times New Roman" pitchFamily="18" charset="0"/>
              </a:rPr>
              <a:t>tổng</a:t>
            </a:r>
            <a:r>
              <a:rPr lang="en-US" sz="2800" b="1" dirty="0" smtClean="0">
                <a:solidFill>
                  <a:srgbClr val="00CC66"/>
                </a:solidFill>
                <a:latin typeface="Times New Roman" pitchFamily="18" charset="0"/>
                <a:cs typeface="Times New Roman" pitchFamily="18" charset="0"/>
              </a:rPr>
              <a:t> </a:t>
            </a:r>
            <a:r>
              <a:rPr lang="en-US" sz="2800" b="1" dirty="0" err="1" smtClean="0">
                <a:solidFill>
                  <a:srgbClr val="00CC66"/>
                </a:solidFill>
                <a:latin typeface="Times New Roman" pitchFamily="18" charset="0"/>
                <a:cs typeface="Times New Roman" pitchFamily="18" charset="0"/>
              </a:rPr>
              <a:t>bằng</a:t>
            </a:r>
            <a:r>
              <a:rPr lang="en-US" sz="2800" b="1" dirty="0" smtClean="0">
                <a:solidFill>
                  <a:srgbClr val="00CC66"/>
                </a:solidFill>
                <a:latin typeface="Times New Roman" pitchFamily="18" charset="0"/>
                <a:cs typeface="Times New Roman" pitchFamily="18" charset="0"/>
              </a:rPr>
              <a:t> 0.</a:t>
            </a:r>
          </a:p>
          <a:p>
            <a:pPr marL="342900" indent="-342900" algn="just" eaLnBrk="1" hangingPunct="1">
              <a:buFontTx/>
              <a:buChar char="-"/>
              <a:defRPr/>
            </a:pPr>
            <a:r>
              <a:rPr lang="en-US" sz="2800" dirty="0" err="1" smtClean="0">
                <a:latin typeface="Times New Roman" pitchFamily="18" charset="0"/>
                <a:cs typeface="Times New Roman" pitchFamily="18" charset="0"/>
              </a:rPr>
              <a:t>Nếu</a:t>
            </a:r>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dương</a:t>
            </a:r>
            <a:r>
              <a:rPr lang="en-US" sz="2800" b="1"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bé</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hơn</a:t>
            </a:r>
            <a:r>
              <a:rPr lang="en-US" sz="2800" b="1" dirty="0" smtClean="0">
                <a:solidFill>
                  <a:srgbClr val="0000FF"/>
                </a:solidFill>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số</a:t>
            </a:r>
            <a:r>
              <a:rPr lang="en-US" sz="2800" dirty="0" smtClean="0">
                <a:latin typeface="Times New Roman" pitchFamily="18" charset="0"/>
                <a:cs typeface="Times New Roman" pitchFamily="18" charset="0"/>
              </a:rPr>
              <a:t> </a:t>
            </a:r>
            <a:r>
              <a:rPr lang="en-US" sz="2800" err="1" smtClean="0">
                <a:latin typeface="Times New Roman" pitchFamily="18" charset="0"/>
                <a:cs typeface="Times New Roman" pitchFamily="18" charset="0"/>
              </a:rPr>
              <a:t>đối</a:t>
            </a:r>
            <a:r>
              <a:rPr lang="en-US" sz="2800" smtClean="0">
                <a:latin typeface="Times New Roman" pitchFamily="18" charset="0"/>
                <a:cs typeface="Times New Roman" pitchFamily="18" charset="0"/>
              </a:rPr>
              <a:t> </a:t>
            </a:r>
          </a:p>
          <a:p>
            <a:pPr algn="just" eaLnBrk="1" hangingPunct="1">
              <a:defRPr/>
            </a:pPr>
            <a:r>
              <a:rPr lang="en-US" sz="2800" smtClean="0">
                <a:latin typeface="Times New Roman" pitchFamily="18" charset="0"/>
                <a:cs typeface="Times New Roman" pitchFamily="18" charset="0"/>
              </a:rPr>
              <a:t>của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âm</a:t>
            </a:r>
            <a:r>
              <a:rPr lang="en-US" sz="2800" b="1"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thi</a:t>
            </a:r>
            <a:r>
              <a:rPr lang="en-US" sz="2800" dirty="0" smtClean="0">
                <a:latin typeface="Times New Roman" pitchFamily="18" charset="0"/>
                <a:cs typeface="Times New Roman" pitchFamily="18" charset="0"/>
              </a:rPr>
              <a:t> ta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tổng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âm</a:t>
            </a:r>
            <a:r>
              <a:rPr lang="en-US" sz="2800" b="1" dirty="0" smtClean="0">
                <a:latin typeface="Times New Roman" pitchFamily="18" charset="0"/>
                <a:cs typeface="Times New Roman" pitchFamily="18" charset="0"/>
              </a:rPr>
              <a:t>.</a:t>
            </a:r>
          </a:p>
        </p:txBody>
      </p:sp>
      <p:pic>
        <p:nvPicPr>
          <p:cNvPr id="12" name="Picture 2"/>
          <p:cNvPicPr>
            <a:picLocks noChangeAspect="1" noChangeArrowheads="1"/>
          </p:cNvPicPr>
          <p:nvPr/>
        </p:nvPicPr>
        <p:blipFill>
          <a:blip r:embed="rId2"/>
          <a:srcRect/>
          <a:stretch>
            <a:fillRect/>
          </a:stretch>
        </p:blipFill>
        <p:spPr bwMode="auto">
          <a:xfrm>
            <a:off x="6372608" y="2000329"/>
            <a:ext cx="2161792" cy="1790621"/>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4"/>
          <p:cNvSpPr txBox="1">
            <a:spLocks noChangeArrowheads="1"/>
          </p:cNvSpPr>
          <p:nvPr/>
        </p:nvSpPr>
        <p:spPr bwMode="auto">
          <a:xfrm>
            <a:off x="25400" y="66675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Cộng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khác</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endParaRPr lang="en-US" sz="2800" b="1" dirty="0">
              <a:solidFill>
                <a:srgbClr val="FF0000"/>
              </a:solidFill>
              <a:latin typeface="Times New Roman" pitchFamily="18" charset="0"/>
              <a:cs typeface="Times New Roman" pitchFamily="18" charset="0"/>
            </a:endParaRPr>
          </a:p>
        </p:txBody>
      </p:sp>
      <p:sp>
        <p:nvSpPr>
          <p:cNvPr id="6"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Box 4"/>
          <p:cNvSpPr txBox="1">
            <a:spLocks noChangeArrowheads="1"/>
          </p:cNvSpPr>
          <p:nvPr/>
        </p:nvSpPr>
        <p:spPr bwMode="auto">
          <a:xfrm>
            <a:off x="239233" y="553581"/>
            <a:ext cx="8534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smtClean="0">
                <a:solidFill>
                  <a:srgbClr val="FF0000"/>
                </a:solidFill>
                <a:latin typeface="Times New Roman" pitchFamily="18" charset="0"/>
                <a:cs typeface="Times New Roman" pitchFamily="18" charset="0"/>
              </a:rPr>
              <a:t>Bài tập 1: </a:t>
            </a:r>
            <a:r>
              <a:rPr lang="en-US" sz="2800" b="1" smtClean="0">
                <a:latin typeface="Times New Roman" pitchFamily="18" charset="0"/>
                <a:cs typeface="Times New Roman" pitchFamily="18" charset="0"/>
              </a:rPr>
              <a:t>Bác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khách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quen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cửa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hóa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mua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Hôm</a:t>
            </a:r>
            <a:r>
              <a:rPr lang="en-US" sz="2800" b="1" dirty="0" smtClean="0">
                <a:latin typeface="Times New Roman" pitchFamily="18" charset="0"/>
                <a:cs typeface="Times New Roman" pitchFamily="18" charset="0"/>
              </a:rPr>
              <a:t> qua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nợ</a:t>
            </a:r>
            <a:r>
              <a:rPr lang="en-US" sz="2800" b="1" dirty="0" smtClean="0">
                <a:latin typeface="Times New Roman" pitchFamily="18" charset="0"/>
                <a:cs typeface="Times New Roman" pitchFamily="18" charset="0"/>
              </a:rPr>
              <a:t> 80000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hôm</a:t>
            </a:r>
            <a:r>
              <a:rPr lang="en-US" sz="2800" b="1" dirty="0" smtClean="0">
                <a:latin typeface="Times New Roman" pitchFamily="18" charset="0"/>
                <a:cs typeface="Times New Roman" pitchFamily="18" charset="0"/>
              </a:rPr>
              <a:t> nay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nợ</a:t>
            </a:r>
            <a:r>
              <a:rPr lang="en-US" sz="2800" b="1" dirty="0" smtClean="0">
                <a:latin typeface="Times New Roman" pitchFamily="18" charset="0"/>
                <a:cs typeface="Times New Roman" pitchFamily="18" charset="0"/>
              </a:rPr>
              <a:t> 40000 </a:t>
            </a:r>
            <a:r>
              <a:rPr lang="en-US" sz="2800" b="1" dirty="0" err="1" smtClean="0">
                <a:latin typeface="Times New Roman" pitchFamily="18" charset="0"/>
                <a:cs typeface="Times New Roman" pitchFamily="18" charset="0"/>
              </a:rPr>
              <a:t>đồng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Hãy</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dùng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để</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giúp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sổ</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tiền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nợ</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Lan</a:t>
            </a:r>
            <a:r>
              <a:rPr lang="en-US" sz="2800" b="1" dirty="0" smtClean="0">
                <a:latin typeface="Times New Roman" pitchFamily="18" charset="0"/>
                <a:cs typeface="Times New Roman" pitchFamily="18" charset="0"/>
              </a:rPr>
              <a:t>. </a:t>
            </a:r>
            <a:endParaRPr lang="en-US" sz="2800" b="1" dirty="0">
              <a:latin typeface="Times New Roman" pitchFamily="18" charset="0"/>
              <a:cs typeface="Times New Roman" pitchFamily="18" charset="0"/>
            </a:endParaRPr>
          </a:p>
        </p:txBody>
      </p:sp>
      <p:sp>
        <p:nvSpPr>
          <p:cNvPr id="4" name="Rectangle 3"/>
          <p:cNvSpPr/>
          <p:nvPr/>
        </p:nvSpPr>
        <p:spPr>
          <a:xfrm>
            <a:off x="990599" y="2795647"/>
            <a:ext cx="7783033" cy="2062103"/>
          </a:xfrm>
          <a:prstGeom prst="rect">
            <a:avLst/>
          </a:prstGeom>
        </p:spPr>
        <p:txBody>
          <a:bodyPr wrap="square">
            <a:spAutoFit/>
          </a:bodyPr>
          <a:lstStyle/>
          <a:p>
            <a:pPr algn="ctr"/>
            <a:r>
              <a:rPr lang="en-US" sz="3200" u="sng" smtClean="0">
                <a:latin typeface="Times New Roman" pitchFamily="18" charset="0"/>
                <a:cs typeface="Times New Roman" pitchFamily="18" charset="0"/>
              </a:rPr>
              <a:t>Hướng dẫn:</a:t>
            </a:r>
          </a:p>
          <a:p>
            <a:r>
              <a:rPr lang="en-US" sz="3200" smtClean="0">
                <a:latin typeface="Times New Roman" pitchFamily="18" charset="0"/>
                <a:cs typeface="Times New Roman" pitchFamily="18" charset="0"/>
              </a:rPr>
              <a:t>Số </a:t>
            </a:r>
            <a:r>
              <a:rPr lang="en-US" sz="3200">
                <a:latin typeface="Times New Roman" pitchFamily="18" charset="0"/>
                <a:cs typeface="Times New Roman" pitchFamily="18" charset="0"/>
              </a:rPr>
              <a:t>tiền bác Hà nợ </a:t>
            </a:r>
            <a:r>
              <a:rPr lang="en-US" sz="3200" smtClean="0">
                <a:latin typeface="Times New Roman" pitchFamily="18" charset="0"/>
                <a:cs typeface="Times New Roman" pitchFamily="18" charset="0"/>
              </a:rPr>
              <a:t>là:</a:t>
            </a:r>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(- 80 000) + (- 40 000) = - (80 000 + 40 000) = - 120 000 đồng</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6288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barn(inVertical)">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á Chuồn Tại TPHCM Tươi Ngon Nhất Chỉ Có Ở Cảng Hải Sả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2" y="0"/>
            <a:ext cx="9169622" cy="521986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622" y="70068"/>
            <a:ext cx="9169622" cy="1815882"/>
          </a:xfrm>
          <a:prstGeom prst="rect">
            <a:avLst/>
          </a:prstGeom>
          <a:solidFill>
            <a:srgbClr val="99FF99"/>
          </a:solidFill>
        </p:spPr>
        <p:txBody>
          <a:bodyPr wrap="square" rtlCol="0">
            <a:spAutoFit/>
          </a:bodyPr>
          <a:lstStyle/>
          <a:p>
            <a:pPr algn="just"/>
            <a:r>
              <a:rPr lang="en-US" sz="2800" b="1" smtClean="0">
                <a:latin typeface="Times New Roman" pitchFamily="18" charset="0"/>
                <a:cs typeface="Times New Roman" pitchFamily="18" charset="0"/>
              </a:rPr>
              <a:t>Bài tập 2: Cá </a:t>
            </a:r>
            <a:r>
              <a:rPr lang="en-US" sz="2800" b="1" dirty="0" err="1" smtClean="0">
                <a:latin typeface="Times New Roman" pitchFamily="18" charset="0"/>
                <a:cs typeface="Times New Roman" pitchFamily="18" charset="0"/>
              </a:rPr>
              <a:t>chuồn</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là</a:t>
            </a:r>
            <a:r>
              <a:rPr lang="en-US" sz="2800" b="1" dirty="0">
                <a:latin typeface="Times New Roman" pitchFamily="18" charset="0"/>
                <a:cs typeface="Times New Roman" pitchFamily="18" charset="0"/>
              </a:rPr>
              <a:t> </a:t>
            </a:r>
            <a:r>
              <a:rPr lang="en-US" sz="2800" b="1" err="1">
                <a:latin typeface="Times New Roman" pitchFamily="18" charset="0"/>
                <a:cs typeface="Times New Roman" pitchFamily="18" charset="0"/>
              </a:rPr>
              <a:t>loài</a:t>
            </a: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cá </a:t>
            </a:r>
            <a:r>
              <a:rPr lang="en-US" sz="2800" b="1" dirty="0" err="1">
                <a:latin typeface="Times New Roman" pitchFamily="18" charset="0"/>
                <a:cs typeface="Times New Roman" pitchFamily="18" charset="0"/>
              </a:rPr>
              <a:t>có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thể</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bơi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dưới</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nước</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bay </a:t>
            </a:r>
            <a:r>
              <a:rPr lang="en-US" sz="2800" b="1" dirty="0" err="1" smtClean="0">
                <a:latin typeface="Times New Roman" pitchFamily="18" charset="0"/>
                <a:cs typeface="Times New Roman" pitchFamily="18" charset="0"/>
              </a:rPr>
              <a:t>lên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khỏi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Một</a:t>
            </a:r>
            <a:r>
              <a:rPr lang="en-US" sz="2800" b="1" dirty="0" smtClean="0">
                <a:latin typeface="Times New Roman" pitchFamily="18" charset="0"/>
                <a:cs typeface="Times New Roman" pitchFamily="18" charset="0"/>
              </a:rPr>
              <a:t> con </a:t>
            </a:r>
            <a:r>
              <a:rPr lang="en-US" sz="2800" b="1" dirty="0" err="1" smtClean="0">
                <a:latin typeface="Times New Roman" pitchFamily="18" charset="0"/>
                <a:cs typeface="Times New Roman" pitchFamily="18" charset="0"/>
              </a:rPr>
              <a:t>cá</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chuồn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đang</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sâu</a:t>
            </a:r>
            <a:r>
              <a:rPr lang="en-US" sz="2800" b="1" dirty="0" smtClean="0">
                <a:latin typeface="Times New Roman" pitchFamily="18" charset="0"/>
                <a:cs typeface="Times New Roman" pitchFamily="18" charset="0"/>
              </a:rPr>
              <a:t> 2m </a:t>
            </a:r>
            <a:r>
              <a:rPr lang="en-US" sz="2800" b="1" dirty="0" err="1" smtClean="0">
                <a:latin typeface="Times New Roman" pitchFamily="18" charset="0"/>
                <a:cs typeface="Times New Roman" pitchFamily="18" charset="0"/>
              </a:rPr>
              <a:t>dưới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bay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lên</a:t>
            </a:r>
            <a:r>
              <a:rPr lang="en-US" sz="2800" b="1" dirty="0" smtClean="0">
                <a:latin typeface="Times New Roman" pitchFamily="18" charset="0"/>
                <a:cs typeface="Times New Roman" pitchFamily="18" charset="0"/>
              </a:rPr>
              <a:t> </a:t>
            </a:r>
            <a:r>
              <a:rPr lang="en-US" sz="2800" b="1" smtClean="0">
                <a:latin typeface="Times New Roman" pitchFamily="18" charset="0"/>
                <a:cs typeface="Times New Roman" pitchFamily="18" charset="0"/>
              </a:rPr>
              <a:t>3m nữa </a:t>
            </a:r>
            <a:r>
              <a:rPr lang="en-US" sz="2800" b="1" dirty="0" err="1" smtClean="0">
                <a:latin typeface="Times New Roman" pitchFamily="18" charset="0"/>
                <a:cs typeface="Times New Roman" pitchFamily="18" charset="0"/>
              </a:rPr>
              <a:t>thì</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sẽ</a:t>
            </a:r>
            <a:r>
              <a:rPr lang="en-US" sz="2800" b="1" dirty="0" smtClean="0">
                <a:latin typeface="Times New Roman" pitchFamily="18" charset="0"/>
                <a:cs typeface="Times New Roman" pitchFamily="18" charset="0"/>
              </a:rPr>
              <a:t> bay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độ</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nhiêu</a:t>
            </a:r>
            <a:r>
              <a:rPr lang="en-US" sz="2800" b="1" dirty="0" smtClean="0">
                <a:latin typeface="Times New Roman" pitchFamily="18" charset="0"/>
                <a:cs typeface="Times New Roman" pitchFamily="18" charset="0"/>
              </a:rPr>
              <a:t> so </a:t>
            </a:r>
            <a:r>
              <a:rPr lang="en-US" sz="2800" b="1" dirty="0" err="1" smtClean="0">
                <a:latin typeface="Times New Roman" pitchFamily="18" charset="0"/>
                <a:cs typeface="Times New Roman" pitchFamily="18" charset="0"/>
              </a:rPr>
              <a:t>với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pic>
        <p:nvPicPr>
          <p:cNvPr id="7"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302" y="4236411"/>
            <a:ext cx="1920875" cy="98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Tree>
    <p:extLst>
      <p:ext uri="{BB962C8B-B14F-4D97-AF65-F5344CB8AC3E}">
        <p14:creationId xmlns:p14="http://schemas.microsoft.com/office/powerpoint/2010/main" val="103449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0" y="1047750"/>
            <a:ext cx="9067799"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2800" b="1" u="sng" smtClean="0">
                <a:latin typeface="Times New Roman" pitchFamily="18" charset="0"/>
                <a:cs typeface="Times New Roman" pitchFamily="18" charset="0"/>
              </a:rPr>
              <a:t>Bài tập 2</a:t>
            </a:r>
            <a:r>
              <a:rPr lang="en-US"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Thẻ </a:t>
            </a:r>
            <a:r>
              <a:rPr lang="en-US" sz="2800" dirty="0" err="1">
                <a:latin typeface="Times New Roman" pitchFamily="18" charset="0"/>
                <a:cs typeface="Times New Roman" pitchFamily="18" charset="0"/>
              </a:rPr>
              <a:t>tín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nợ</a:t>
            </a:r>
            <a:r>
              <a:rPr lang="en-US" sz="2800">
                <a:latin typeface="Times New Roman" pitchFamily="18" charset="0"/>
                <a:cs typeface="Times New Roman" pitchFamily="18" charset="0"/>
              </a:rPr>
              <a:t> </a:t>
            </a:r>
            <a:endParaRPr lang="en-US" sz="2800" smtClean="0">
              <a:latin typeface="Times New Roman" pitchFamily="18" charset="0"/>
              <a:cs typeface="Times New Roman" pitchFamily="18" charset="0"/>
            </a:endParaRPr>
          </a:p>
          <a:p>
            <a:pPr algn="just" eaLnBrk="1" hangingPunct="1"/>
            <a:r>
              <a:rPr lang="en-US" sz="2800" smtClean="0">
                <a:latin typeface="Times New Roman" pitchFamily="18" charset="0"/>
                <a:cs typeface="Times New Roman" pitchFamily="18" charset="0"/>
              </a:rPr>
              <a:t>2 000 </a:t>
            </a:r>
            <a:r>
              <a:rPr lang="en-US" sz="2800" dirty="0" smtClean="0">
                <a:latin typeface="Times New Roman" pitchFamily="18" charset="0"/>
                <a:cs typeface="Times New Roman" pitchFamily="18" charset="0"/>
              </a:rPr>
              <a:t>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nộp</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vào</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2 000 </a:t>
            </a:r>
            <a:r>
              <a:rPr lang="en-US" sz="2800" dirty="0">
                <a:latin typeface="Times New Roman" pitchFamily="18" charset="0"/>
                <a:cs typeface="Times New Roman" pitchFamily="18" charset="0"/>
              </a:rPr>
              <a:t>000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tài</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khoản</a:t>
            </a:r>
            <a:r>
              <a:rPr lang="en-US" sz="2800" smtClean="0">
                <a:latin typeface="Times New Roman" pitchFamily="18" charset="0"/>
                <a:cs typeface="Times New Roman" pitchFamily="18" charset="0"/>
              </a:rPr>
              <a:t>? Hãy dùng số nguyên để giải thích.</a:t>
            </a:r>
            <a:endParaRPr lang="en-US" sz="2800" dirty="0">
              <a:latin typeface="Times New Roman" pitchFamily="18" charset="0"/>
              <a:cs typeface="Times New Roman" pitchFamily="18" charset="0"/>
            </a:endParaRPr>
          </a:p>
        </p:txBody>
      </p:sp>
      <p:sp>
        <p:nvSpPr>
          <p:cNvPr id="2" name="Rectangle 1"/>
          <p:cNvSpPr/>
          <p:nvPr/>
        </p:nvSpPr>
        <p:spPr>
          <a:xfrm>
            <a:off x="457200" y="3028950"/>
            <a:ext cx="8305799" cy="1323439"/>
          </a:xfrm>
          <a:prstGeom prst="rect">
            <a:avLst/>
          </a:prstGeom>
          <a:solidFill>
            <a:srgbClr val="99FF99"/>
          </a:solidFill>
        </p:spPr>
        <p:txBody>
          <a:bodyPr wrap="square">
            <a:spAutoFit/>
          </a:bodyPr>
          <a:lstStyle/>
          <a:p>
            <a:pPr algn="just" eaLnBrk="1" hangingPunct="1"/>
            <a:r>
              <a:rPr lang="en-US" sz="4000" smtClean="0">
                <a:latin typeface="Times New Roman" pitchFamily="18" charset="0"/>
                <a:cs typeface="Times New Roman" pitchFamily="18" charset="0"/>
              </a:rPr>
              <a:t>Số tiền trong tài khoản của bác Tám là: </a:t>
            </a:r>
          </a:p>
          <a:p>
            <a:pPr algn="just" eaLnBrk="1" hangingPunct="1"/>
            <a:r>
              <a:rPr lang="en-US" sz="4000" smtClean="0">
                <a:latin typeface="Times New Roman" pitchFamily="18" charset="0"/>
                <a:cs typeface="Times New Roman" pitchFamily="18" charset="0"/>
              </a:rPr>
              <a:t> (- 2000000) + 2000000 = 0 (đồng)</a:t>
            </a:r>
            <a:endParaRPr lang="en-US" sz="4000" dirty="0">
              <a:latin typeface="Times New Roman" pitchFamily="18" charset="0"/>
              <a:cs typeface="Times New Roman" pitchFamily="18" charset="0"/>
            </a:endParaRPr>
          </a:p>
        </p:txBody>
      </p:sp>
      <p:sp>
        <p:nvSpPr>
          <p:cNvPr id="7"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extLst>
      <p:ext uri="{BB962C8B-B14F-4D97-AF65-F5344CB8AC3E}">
        <p14:creationId xmlns:p14="http://schemas.microsoft.com/office/powerpoint/2010/main" val="14134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76200" y="1312843"/>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b="1" smtClean="0">
                <a:latin typeface="Times New Roman" pitchFamily="18" charset="0"/>
                <a:cs typeface="Times New Roman" pitchFamily="18" charset="0"/>
              </a:rPr>
              <a:t>Phép cộng các số nguyên cũng có các tính chất như phép cộng các số tự nhiên.</a:t>
            </a:r>
            <a:endParaRPr lang="en-US" sz="2800" b="1" dirty="0" smtClean="0">
              <a:latin typeface="Times New Roman" pitchFamily="18" charset="0"/>
              <a:cs typeface="Times New Roman" pitchFamily="18" charset="0"/>
            </a:endParaRPr>
          </a:p>
        </p:txBody>
      </p:sp>
      <p:sp>
        <p:nvSpPr>
          <p:cNvPr id="13" name="TextBox 4"/>
          <p:cNvSpPr txBox="1">
            <a:spLocks noChangeArrowheads="1"/>
          </p:cNvSpPr>
          <p:nvPr/>
        </p:nvSpPr>
        <p:spPr bwMode="auto">
          <a:xfrm>
            <a:off x="25400" y="666750"/>
            <a:ext cx="911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Times New Roman" pitchFamily="18" charset="0"/>
                <a:cs typeface="Times New Roman" pitchFamily="18" charset="0"/>
              </a:rPr>
              <a:t>3</a:t>
            </a:r>
            <a:r>
              <a:rPr lang="en-US" sz="2800" b="1" smtClean="0">
                <a:solidFill>
                  <a:srgbClr val="FF0000"/>
                </a:solidFill>
                <a:latin typeface="Times New Roman" pitchFamily="18" charset="0"/>
                <a:cs typeface="Times New Roman" pitchFamily="18" charset="0"/>
              </a:rPr>
              <a:t>. Tính chất của phép cộng các </a:t>
            </a:r>
            <a:r>
              <a:rPr lang="en-US" sz="2800" b="1" err="1">
                <a:solidFill>
                  <a:srgbClr val="FF0000"/>
                </a:solidFill>
                <a:latin typeface="Times New Roman" pitchFamily="18" charset="0"/>
                <a:cs typeface="Times New Roman" pitchFamily="18" charset="0"/>
              </a:rPr>
              <a:t>số</a:t>
            </a:r>
            <a:r>
              <a:rPr lang="en-US" sz="2800" b="1">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nguyên</a:t>
            </a:r>
            <a:endParaRPr lang="en-US" sz="2800" b="1" dirty="0">
              <a:solidFill>
                <a:srgbClr val="FF0000"/>
              </a:solidFill>
              <a:latin typeface="Times New Roman" pitchFamily="18" charset="0"/>
              <a:cs typeface="Times New Roman" pitchFamily="18" charset="0"/>
            </a:endParaRPr>
          </a:p>
        </p:txBody>
      </p:sp>
      <p:sp>
        <p:nvSpPr>
          <p:cNvPr id="6" name="TextBox 4"/>
          <p:cNvSpPr txBox="1">
            <a:spLocks noChangeArrowheads="1"/>
          </p:cNvSpPr>
          <p:nvPr/>
        </p:nvSpPr>
        <p:spPr bwMode="auto">
          <a:xfrm>
            <a:off x="152400" y="2406437"/>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b="1" smtClean="0">
                <a:latin typeface="Times New Roman" pitchFamily="18" charset="0"/>
                <a:cs typeface="Times New Roman" pitchFamily="18" charset="0"/>
              </a:rPr>
              <a:t>- Tính chất giao hoán: a + b = b + a</a:t>
            </a:r>
          </a:p>
          <a:p>
            <a:pPr algn="just" eaLnBrk="1" hangingPunct="1">
              <a:defRPr/>
            </a:pPr>
            <a:r>
              <a:rPr lang="en-US"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Ví dụ: (-2) + 5 = 5 + (-2) = 3</a:t>
            </a:r>
            <a:endParaRPr lang="en-US" sz="2800" dirty="0" smtClean="0">
              <a:latin typeface="Times New Roman" pitchFamily="18" charset="0"/>
              <a:cs typeface="Times New Roman" pitchFamily="18" charset="0"/>
            </a:endParaRPr>
          </a:p>
        </p:txBody>
      </p:sp>
      <p:sp>
        <p:nvSpPr>
          <p:cNvPr id="7" name="TextBox 4"/>
          <p:cNvSpPr txBox="1">
            <a:spLocks noChangeArrowheads="1"/>
          </p:cNvSpPr>
          <p:nvPr/>
        </p:nvSpPr>
        <p:spPr bwMode="auto">
          <a:xfrm>
            <a:off x="152400" y="3486150"/>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b="1" smtClean="0">
                <a:latin typeface="Times New Roman" pitchFamily="18" charset="0"/>
                <a:cs typeface="Times New Roman" pitchFamily="18" charset="0"/>
              </a:rPr>
              <a:t>- Tính chất kết hợp: a+ b + c = (a + b) + c = a + (b + c)</a:t>
            </a:r>
          </a:p>
          <a:p>
            <a:pPr algn="just" eaLnBrk="1" hangingPunct="1">
              <a:defRPr/>
            </a:pPr>
            <a:r>
              <a:rPr lang="en-US" sz="2800" b="1" smtClean="0">
                <a:latin typeface="Times New Roman" pitchFamily="18" charset="0"/>
                <a:cs typeface="Times New Roman" pitchFamily="18" charset="0"/>
              </a:rPr>
              <a:t>  </a:t>
            </a:r>
            <a:r>
              <a:rPr lang="en-US" sz="2800" smtClean="0">
                <a:latin typeface="Times New Roman" pitchFamily="18" charset="0"/>
                <a:cs typeface="Times New Roman" pitchFamily="18" charset="0"/>
              </a:rPr>
              <a:t>Ví dụ: 2 + 3 + (-4) = ( 2 + 3) + (-4) = 2 + [ 3 +(-4)]</a:t>
            </a:r>
            <a:endParaRPr lang="en-US" sz="2800" dirty="0" smtClean="0">
              <a:latin typeface="Times New Roman" pitchFamily="18" charset="0"/>
              <a:cs typeface="Times New Roman" pitchFamily="18" charset="0"/>
            </a:endParaRPr>
          </a:p>
        </p:txBody>
      </p:sp>
      <p:sp>
        <p:nvSpPr>
          <p:cNvPr id="9"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extLst>
      <p:ext uri="{BB962C8B-B14F-4D97-AF65-F5344CB8AC3E}">
        <p14:creationId xmlns:p14="http://schemas.microsoft.com/office/powerpoint/2010/main" val="12939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76200" y="1312843"/>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smtClean="0">
                <a:latin typeface="Times New Roman" pitchFamily="18" charset="0"/>
                <a:cs typeface="Times New Roman" pitchFamily="18" charset="0"/>
              </a:rPr>
              <a:t>Ta đã biết phép cộng hai số nguyên tùy ý. Muốn trừ hai số nguyên ta chuyển thành phép cộng như sau:</a:t>
            </a:r>
            <a:endParaRPr lang="en-US" sz="2800" dirty="0" smtClean="0">
              <a:latin typeface="Times New Roman" pitchFamily="18" charset="0"/>
              <a:cs typeface="Times New Roman" pitchFamily="18" charset="0"/>
            </a:endParaRPr>
          </a:p>
        </p:txBody>
      </p:sp>
      <p:sp>
        <p:nvSpPr>
          <p:cNvPr id="13" name="TextBox 4"/>
          <p:cNvSpPr txBox="1">
            <a:spLocks noChangeArrowheads="1"/>
          </p:cNvSpPr>
          <p:nvPr/>
        </p:nvSpPr>
        <p:spPr bwMode="auto">
          <a:xfrm>
            <a:off x="25400" y="666750"/>
            <a:ext cx="911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smtClean="0">
                <a:solidFill>
                  <a:srgbClr val="FF0000"/>
                </a:solidFill>
                <a:latin typeface="Times New Roman" pitchFamily="18" charset="0"/>
                <a:cs typeface="Times New Roman" pitchFamily="18" charset="0"/>
              </a:rPr>
              <a:t>4. Phép trừ hai số nguyên</a:t>
            </a:r>
            <a:endParaRPr lang="en-US" sz="2800" b="1" dirty="0">
              <a:solidFill>
                <a:srgbClr val="FF0000"/>
              </a:solidFill>
              <a:latin typeface="Times New Roman" pitchFamily="18" charset="0"/>
              <a:cs typeface="Times New Roman" pitchFamily="18" charset="0"/>
            </a:endParaRPr>
          </a:p>
        </p:txBody>
      </p:sp>
      <p:sp>
        <p:nvSpPr>
          <p:cNvPr id="6" name="TextBox 4"/>
          <p:cNvSpPr txBox="1">
            <a:spLocks noChangeArrowheads="1"/>
          </p:cNvSpPr>
          <p:nvPr/>
        </p:nvSpPr>
        <p:spPr bwMode="auto">
          <a:xfrm>
            <a:off x="0" y="2343150"/>
            <a:ext cx="9144000" cy="1384995"/>
          </a:xfrm>
          <a:prstGeom prst="rect">
            <a:avLst/>
          </a:prstGeom>
          <a:solidFill>
            <a:srgbClr val="FFFF00"/>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b="1" smtClean="0">
                <a:latin typeface="Times New Roman" pitchFamily="18" charset="0"/>
                <a:cs typeface="Times New Roman" pitchFamily="18" charset="0"/>
              </a:rPr>
              <a:t>Muốn trừ số nguyên a cho số nguyên b, ta cộng a với số đối của b.</a:t>
            </a:r>
          </a:p>
          <a:p>
            <a:pPr algn="ctr" eaLnBrk="1" hangingPunct="1">
              <a:defRPr/>
            </a:pPr>
            <a:r>
              <a:rPr lang="en-US" sz="2800" b="1" smtClean="0">
                <a:latin typeface="Times New Roman" pitchFamily="18" charset="0"/>
                <a:cs typeface="Times New Roman" pitchFamily="18" charset="0"/>
              </a:rPr>
              <a:t>a – b = a + (-b)</a:t>
            </a:r>
            <a:endParaRPr lang="en-US" sz="2800" b="1" dirty="0" smtClean="0">
              <a:latin typeface="Times New Roman" pitchFamily="18" charset="0"/>
              <a:cs typeface="Times New Roman" pitchFamily="18" charset="0"/>
            </a:endParaRPr>
          </a:p>
        </p:txBody>
      </p:sp>
      <p:sp>
        <p:nvSpPr>
          <p:cNvPr id="9" name="TextBox 4"/>
          <p:cNvSpPr txBox="1">
            <a:spLocks noChangeArrowheads="1"/>
          </p:cNvSpPr>
          <p:nvPr/>
        </p:nvSpPr>
        <p:spPr bwMode="auto">
          <a:xfrm>
            <a:off x="76200" y="3903643"/>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smtClean="0">
                <a:solidFill>
                  <a:srgbClr val="FF0000"/>
                </a:solidFill>
                <a:latin typeface="Times New Roman" pitchFamily="18" charset="0"/>
                <a:cs typeface="Times New Roman" pitchFamily="18" charset="0"/>
              </a:rPr>
              <a:t>Ví dụ: 	</a:t>
            </a:r>
            <a:r>
              <a:rPr lang="en-US" sz="2800" b="1" smtClean="0">
                <a:latin typeface="Times New Roman" pitchFamily="18" charset="0"/>
                <a:cs typeface="Times New Roman" pitchFamily="18" charset="0"/>
              </a:rPr>
              <a:t>7 – 9 = 7 + (-9) = - (9 – 7) = -2</a:t>
            </a:r>
          </a:p>
          <a:p>
            <a:pPr eaLnBrk="1" hangingPunct="1"/>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3 – (-5) = 3 + 5 = 8</a:t>
            </a:r>
            <a:endParaRPr lang="en-US" sz="2800" b="1" dirty="0">
              <a:latin typeface="Times New Roman" pitchFamily="18" charset="0"/>
              <a:cs typeface="Times New Roman" pitchFamily="18" charset="0"/>
            </a:endParaRPr>
          </a:p>
        </p:txBody>
      </p:sp>
      <p:sp>
        <p:nvSpPr>
          <p:cNvPr id="7"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extLst>
      <p:ext uri="{BB962C8B-B14F-4D97-AF65-F5344CB8AC3E}">
        <p14:creationId xmlns:p14="http://schemas.microsoft.com/office/powerpoint/2010/main" val="548942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a:spLocks noChangeArrowheads="1"/>
          </p:cNvSpPr>
          <p:nvPr/>
        </p:nvSpPr>
        <p:spPr bwMode="auto">
          <a:xfrm>
            <a:off x="76200" y="120015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smtClean="0">
                <a:latin typeface="Times New Roman" pitchFamily="18" charset="0"/>
                <a:cs typeface="Times New Roman" pitchFamily="18" charset="0"/>
              </a:rPr>
              <a:t>Tính và so sánh: a) – ( 4 + 3)   và – 4 - 3</a:t>
            </a:r>
            <a:endParaRPr lang="en-US" sz="2800" dirty="0" smtClean="0">
              <a:latin typeface="Times New Roman" pitchFamily="18" charset="0"/>
              <a:cs typeface="Times New Roman" pitchFamily="18" charset="0"/>
            </a:endParaRPr>
          </a:p>
        </p:txBody>
      </p:sp>
      <p:sp>
        <p:nvSpPr>
          <p:cNvPr id="13" name="TextBox 4"/>
          <p:cNvSpPr txBox="1">
            <a:spLocks noChangeArrowheads="1"/>
          </p:cNvSpPr>
          <p:nvPr/>
        </p:nvSpPr>
        <p:spPr bwMode="auto">
          <a:xfrm>
            <a:off x="25400" y="666750"/>
            <a:ext cx="911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5</a:t>
            </a:r>
            <a:r>
              <a:rPr lang="en-US" sz="2800" b="1" smtClean="0">
                <a:solidFill>
                  <a:srgbClr val="FF0000"/>
                </a:solidFill>
                <a:latin typeface="Times New Roman" pitchFamily="18" charset="0"/>
                <a:cs typeface="Times New Roman" pitchFamily="18" charset="0"/>
              </a:rPr>
              <a:t>. Quy tắc dấu ngoặc</a:t>
            </a:r>
            <a:endParaRPr lang="en-US" sz="2800" b="1" dirty="0">
              <a:solidFill>
                <a:srgbClr val="FF0000"/>
              </a:solidFill>
              <a:latin typeface="Times New Roman" pitchFamily="18" charset="0"/>
              <a:cs typeface="Times New Roman" pitchFamily="18" charset="0"/>
            </a:endParaRPr>
          </a:p>
        </p:txBody>
      </p:sp>
      <p:sp>
        <p:nvSpPr>
          <p:cNvPr id="14"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
        <p:nvSpPr>
          <p:cNvPr id="6" name="TextBox 4"/>
          <p:cNvSpPr txBox="1">
            <a:spLocks noChangeArrowheads="1"/>
          </p:cNvSpPr>
          <p:nvPr/>
        </p:nvSpPr>
        <p:spPr bwMode="auto">
          <a:xfrm>
            <a:off x="0" y="2786955"/>
            <a:ext cx="9144000" cy="1384995"/>
          </a:xfrm>
          <a:prstGeom prst="rect">
            <a:avLst/>
          </a:prstGeom>
          <a:solidFill>
            <a:srgbClr val="FFFF00"/>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defRPr/>
            </a:pPr>
            <a:r>
              <a:rPr lang="en-US" sz="2800" b="1" smtClean="0">
                <a:latin typeface="Times New Roman" pitchFamily="18" charset="0"/>
                <a:cs typeface="Times New Roman" pitchFamily="18" charset="0"/>
              </a:rPr>
              <a:t>Quy tắc bỏ ngoặc: </a:t>
            </a:r>
          </a:p>
          <a:p>
            <a:pPr algn="just" eaLnBrk="1" hangingPunct="1">
              <a:defRPr/>
            </a:pP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 ( a + b – c) = a + b – c</a:t>
            </a:r>
          </a:p>
          <a:p>
            <a:pPr algn="just" eaLnBrk="1" hangingPunct="1">
              <a:defRPr/>
            </a:pPr>
            <a:r>
              <a:rPr lang="en-US" sz="2800" b="1">
                <a:latin typeface="Times New Roman" pitchFamily="18" charset="0"/>
                <a:cs typeface="Times New Roman" pitchFamily="18" charset="0"/>
              </a:rPr>
              <a:t>	</a:t>
            </a:r>
            <a:r>
              <a:rPr lang="en-US" sz="2800" b="1" smtClean="0">
                <a:latin typeface="Times New Roman" pitchFamily="18" charset="0"/>
                <a:cs typeface="Times New Roman" pitchFamily="18" charset="0"/>
              </a:rPr>
              <a:t>		- ( a + b – c) = - a – b + c</a:t>
            </a:r>
            <a:endParaRPr lang="en-US" sz="2800" b="1" dirty="0" smtClean="0">
              <a:latin typeface="Times New Roman" pitchFamily="18" charset="0"/>
              <a:cs typeface="Times New Roman" pitchFamily="18" charset="0"/>
            </a:endParaRPr>
          </a:p>
        </p:txBody>
      </p:sp>
      <p:sp>
        <p:nvSpPr>
          <p:cNvPr id="7" name="TextBox 4"/>
          <p:cNvSpPr txBox="1">
            <a:spLocks noChangeArrowheads="1"/>
          </p:cNvSpPr>
          <p:nvPr/>
        </p:nvSpPr>
        <p:spPr bwMode="auto">
          <a:xfrm>
            <a:off x="-228600" y="1667530"/>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just" eaLnBrk="1" hangingPunct="1">
              <a:defRPr/>
            </a:pPr>
            <a:r>
              <a:rPr lang="en-US" sz="2800" smtClean="0">
                <a:latin typeface="Times New Roman" pitchFamily="18" charset="0"/>
                <a:cs typeface="Times New Roman" pitchFamily="18" charset="0"/>
              </a:rPr>
              <a:t>				b) – ( - 8 + 7) và  8 - 7</a:t>
            </a:r>
            <a:endParaRPr lang="en-US" sz="2800" dirty="0" smtClean="0">
              <a:latin typeface="Times New Roman" pitchFamily="18" charset="0"/>
              <a:cs typeface="Times New Roman" pitchFamily="18" charset="0"/>
            </a:endParaRPr>
          </a:p>
        </p:txBody>
      </p:sp>
      <p:sp>
        <p:nvSpPr>
          <p:cNvPr id="10" name="TextBox 4"/>
          <p:cNvSpPr txBox="1">
            <a:spLocks noChangeArrowheads="1"/>
          </p:cNvSpPr>
          <p:nvPr/>
        </p:nvSpPr>
        <p:spPr bwMode="auto">
          <a:xfrm>
            <a:off x="0" y="2126243"/>
            <a:ext cx="899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lgn="just" eaLnBrk="1" hangingPunct="1">
              <a:defRPr/>
            </a:pPr>
            <a:r>
              <a:rPr lang="en-US" sz="2800" smtClean="0">
                <a:latin typeface="Times New Roman" pitchFamily="18" charset="0"/>
                <a:cs typeface="Times New Roman" pitchFamily="18" charset="0"/>
              </a:rPr>
              <a:t>			        c) +( 12 - 7)    và  12 - 7</a:t>
            </a: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5753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animBg="1"/>
      <p:bldP spid="7"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819150"/>
            <a:ext cx="9143999" cy="1670957"/>
          </a:xfrm>
          <a:prstGeom prst="snip2Diag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Bài</a:t>
            </a:r>
            <a:r>
              <a:rPr kumimoji="0" lang="en-US" sz="3200" b="1" i="0" u="none" strike="noStrike" kern="1200" cap="none" spc="0" normalizeH="0" noProof="0" smtClean="0">
                <a:ln>
                  <a:noFill/>
                </a:ln>
                <a:solidFill>
                  <a:schemeClr val="tx1"/>
                </a:solidFill>
                <a:effectLst/>
                <a:uLnTx/>
                <a:uFillTx/>
                <a:latin typeface="Times New Roman" pitchFamily="18" charset="0"/>
                <a:cs typeface="Times New Roman" pitchFamily="18" charset="0"/>
              </a:rPr>
              <a:t> tập 3: </a:t>
            </a:r>
            <a:r>
              <a:rPr kumimoji="0" lang="en-US" sz="32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Một</a:t>
            </a:r>
            <a:r>
              <a:rPr kumimoji="0" lang="en-US" sz="3200" b="1" i="0" u="none" strike="noStrike" kern="1200" cap="none" spc="0" normalizeH="0" noProof="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chiếc</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tàu</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ngầm</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đang</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ở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độ</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sâu</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20m,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tàu</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tiếp</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tục</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lặn</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thêm</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15m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nửa</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Hỏi</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khi</a:t>
            </a:r>
            <a:r>
              <a:rPr kumimoji="0" lang="en-US" sz="3200" b="1" i="0" u="none" strike="noStrike" kern="1200" cap="none" spc="0" normalizeH="0" noProof="0" dirty="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chemeClr val="tx1"/>
                </a:solidFill>
                <a:effectLst/>
                <a:uLnTx/>
                <a:uFillTx/>
                <a:latin typeface="Times New Roman" pitchFamily="18" charset="0"/>
                <a:cs typeface="Times New Roman" pitchFamily="18" charset="0"/>
              </a:rPr>
              <a:t>đó</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tàu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ngầm</a:t>
            </a:r>
            <a:r>
              <a:rPr lang="en-US" sz="3200" b="1" dirty="0" smtClean="0">
                <a:solidFill>
                  <a:schemeClr val="tx1"/>
                </a:solidFill>
                <a:latin typeface="Times New Roman" pitchFamily="18" charset="0"/>
                <a:cs typeface="Times New Roman" pitchFamily="18" charset="0"/>
              </a:rPr>
              <a:t> ở </a:t>
            </a:r>
            <a:r>
              <a:rPr lang="en-US" sz="3200" b="1" dirty="0" err="1" smtClean="0">
                <a:solidFill>
                  <a:schemeClr val="tx1"/>
                </a:solidFill>
                <a:latin typeface="Times New Roman" pitchFamily="18" charset="0"/>
                <a:cs typeface="Times New Roman" pitchFamily="18" charset="0"/>
              </a:rPr>
              <a:t>độ</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sâu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là</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bao</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nhiêu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mét</a:t>
            </a:r>
            <a:r>
              <a:rPr lang="en-US" sz="3200" b="1" dirty="0" smtClean="0">
                <a:solidFill>
                  <a:schemeClr val="tx1"/>
                </a:solidFill>
                <a:latin typeface="Times New Roman" pitchFamily="18" charset="0"/>
                <a:cs typeface="Times New Roman" pitchFamily="18" charset="0"/>
              </a:rPr>
              <a:t>?</a:t>
            </a:r>
            <a:endPar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50" name="Snip Diagonal Corner Rectangle 49"/>
          <p:cNvSpPr/>
          <p:nvPr/>
        </p:nvSpPr>
        <p:spPr>
          <a:xfrm>
            <a:off x="666033" y="2952750"/>
            <a:ext cx="7892143" cy="1670957"/>
          </a:xfrm>
          <a:prstGeom prst="snip2DiagRect">
            <a:avLst/>
          </a:prstGeom>
          <a:solidFill>
            <a:schemeClr val="accent6">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smtClean="0">
                <a:ln>
                  <a:noFill/>
                </a:ln>
                <a:solidFill>
                  <a:schemeClr val="tx1"/>
                </a:solidFill>
                <a:effectLst/>
                <a:uLnTx/>
                <a:uFillTx/>
                <a:latin typeface="Times New Roman" pitchFamily="18" charset="0"/>
                <a:cs typeface="Times New Roman" pitchFamily="18" charset="0"/>
              </a:rPr>
              <a:t>Hướng</a:t>
            </a:r>
            <a:r>
              <a:rPr kumimoji="0" lang="en-US" sz="3200" b="1" i="0" u="sng" strike="noStrike" kern="1200" cap="none" spc="0" normalizeH="0" noProof="0" smtClean="0">
                <a:ln>
                  <a:noFill/>
                </a:ln>
                <a:solidFill>
                  <a:schemeClr val="tx1"/>
                </a:solidFill>
                <a:effectLst/>
                <a:uLnTx/>
                <a:uFillTx/>
                <a:latin typeface="Times New Roman" pitchFamily="18" charset="0"/>
                <a:cs typeface="Times New Roman" pitchFamily="18" charset="0"/>
              </a:rPr>
              <a:t> dẫn</a:t>
            </a:r>
            <a:endParaRPr kumimoji="0" lang="en-US" sz="3200" b="1" i="0" u="sng" strike="noStrike" kern="1200" cap="none" spc="0" normalizeH="0" baseline="0" noProof="0" smtClean="0">
              <a:ln>
                <a:noFill/>
              </a:ln>
              <a:solidFill>
                <a:schemeClr val="tx1"/>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Ta có:</a:t>
            </a:r>
            <a:r>
              <a:rPr kumimoji="0" lang="en-US" sz="3200" b="1" i="0" u="none" strike="noStrike" kern="1200" cap="none" spc="0" normalizeH="0" noProof="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smtClean="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20) + (- 15) = - 35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smtClean="0">
                <a:solidFill>
                  <a:schemeClr val="tx1"/>
                </a:solidFill>
                <a:latin typeface="Times New Roman" pitchFamily="18" charset="0"/>
                <a:cs typeface="Times New Roman" pitchFamily="18" charset="0"/>
              </a:rPr>
              <a:t>Vậy</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tàu</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ngầm</a:t>
            </a:r>
            <a:r>
              <a:rPr lang="en-US" sz="3200" b="1" dirty="0" smtClean="0">
                <a:solidFill>
                  <a:schemeClr val="tx1"/>
                </a:solidFill>
                <a:latin typeface="Times New Roman" pitchFamily="18" charset="0"/>
                <a:cs typeface="Times New Roman" pitchFamily="18" charset="0"/>
              </a:rPr>
              <a:t> ở </a:t>
            </a:r>
            <a:r>
              <a:rPr lang="en-US" sz="3200" b="1" dirty="0" err="1" smtClean="0">
                <a:solidFill>
                  <a:schemeClr val="tx1"/>
                </a:solidFill>
                <a:latin typeface="Times New Roman" pitchFamily="18" charset="0"/>
                <a:cs typeface="Times New Roman" pitchFamily="18" charset="0"/>
              </a:rPr>
              <a:t>độ</a:t>
            </a:r>
            <a:r>
              <a:rPr lang="en-US" sz="3200" b="1" dirty="0" smtClean="0">
                <a:solidFill>
                  <a:schemeClr val="tx1"/>
                </a:solidFill>
                <a:latin typeface="Times New Roman" pitchFamily="18" charset="0"/>
                <a:cs typeface="Times New Roman" pitchFamily="18" charset="0"/>
              </a:rPr>
              <a:t> </a:t>
            </a:r>
            <a:r>
              <a:rPr lang="en-US" sz="3200" b="1" dirty="0" err="1" smtClean="0">
                <a:solidFill>
                  <a:schemeClr val="tx1"/>
                </a:solidFill>
                <a:latin typeface="Times New Roman" pitchFamily="18" charset="0"/>
                <a:cs typeface="Times New Roman" pitchFamily="18" charset="0"/>
              </a:rPr>
              <a:t>sâu</a:t>
            </a:r>
            <a:r>
              <a:rPr lang="en-US" sz="3200" b="1" dirty="0" smtClean="0">
                <a:solidFill>
                  <a:schemeClr val="tx1"/>
                </a:solidFill>
                <a:latin typeface="Times New Roman" pitchFamily="18" charset="0"/>
                <a:cs typeface="Times New Roman" pitchFamily="18" charset="0"/>
              </a:rPr>
              <a:t> 35m </a:t>
            </a:r>
            <a:endPar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sp>
        <p:nvSpPr>
          <p:cNvPr id="6"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extLst>
      <p:ext uri="{BB962C8B-B14F-4D97-AF65-F5344CB8AC3E}">
        <p14:creationId xmlns:p14="http://schemas.microsoft.com/office/powerpoint/2010/main" val="3484233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28600" y="1271885"/>
            <a:ext cx="5439310" cy="461665"/>
          </a:xfrm>
          <a:prstGeom prst="rect">
            <a:avLst/>
          </a:prstGeom>
          <a:noFill/>
        </p:spPr>
        <p:txBody>
          <a:bodyPr wrap="none" rtlCol="0">
            <a:spAutoFit/>
          </a:bodyPr>
          <a:lstStyle/>
          <a:p>
            <a:r>
              <a:rPr lang="vi-VN" sz="2400" dirty="0">
                <a:solidFill>
                  <a:srgbClr val="FF3300"/>
                </a:solidFill>
              </a:rPr>
              <a:t>Quy tắc nhân hai số nguyên khác dấu:</a:t>
            </a:r>
            <a:endParaRPr lang="en-US" sz="2400" dirty="0">
              <a:solidFill>
                <a:srgbClr val="FF3300"/>
              </a:solidFill>
            </a:endParaRPr>
          </a:p>
        </p:txBody>
      </p:sp>
      <p:sp>
        <p:nvSpPr>
          <p:cNvPr id="8" name="TextBox 7"/>
          <p:cNvSpPr txBox="1"/>
          <p:nvPr/>
        </p:nvSpPr>
        <p:spPr>
          <a:xfrm>
            <a:off x="0" y="1683327"/>
            <a:ext cx="7115705" cy="1938992"/>
          </a:xfrm>
          <a:prstGeom prst="rect">
            <a:avLst/>
          </a:prstGeom>
          <a:noFill/>
        </p:spPr>
        <p:txBody>
          <a:bodyPr wrap="square" rtlCol="0">
            <a:spAutoFit/>
          </a:bodyPr>
          <a:lstStyle/>
          <a:p>
            <a:pPr marL="214313" indent="-214313">
              <a:buFontTx/>
              <a:buChar char="-"/>
            </a:pPr>
            <a:r>
              <a:rPr lang="vi-VN" sz="2400" dirty="0"/>
              <a:t>Tích của hai số nguyên khác dấu luôn là một số nguyên âm.</a:t>
            </a:r>
          </a:p>
          <a:p>
            <a:pPr marL="214313" indent="-214313" algn="just">
              <a:buFontTx/>
              <a:buChar char="-"/>
            </a:pPr>
            <a:r>
              <a:rPr lang="vi-VN" sz="2400" dirty="0"/>
              <a:t>Khi nhân hai số nguyên khác dấu, ta nhân số dương với số đối của số âm rồi thêm dấu (-) trước kết quả.</a:t>
            </a:r>
            <a:endParaRPr lang="en-US" sz="2400" dirty="0"/>
          </a:p>
        </p:txBody>
      </p:sp>
      <mc:AlternateContent xmlns:mc="http://schemas.openxmlformats.org/markup-compatibility/2006" xmlns:a14="http://schemas.microsoft.com/office/drawing/2010/main">
        <mc:Choice Requires="a14">
          <p:sp>
            <p:nvSpPr>
              <p:cNvPr id="9" name="TextBox 8"/>
              <p:cNvSpPr txBox="1"/>
              <p:nvPr/>
            </p:nvSpPr>
            <p:spPr>
              <a:xfrm>
                <a:off x="228600" y="3562350"/>
                <a:ext cx="7286323" cy="1384995"/>
              </a:xfrm>
              <a:prstGeom prst="rect">
                <a:avLst/>
              </a:prstGeom>
              <a:noFill/>
            </p:spPr>
            <p:txBody>
              <a:bodyPr wrap="square" rtlCol="0">
                <a:spAutoFit/>
              </a:bodyPr>
              <a:lstStyle/>
              <a:p>
                <a:r>
                  <a:rPr lang="vi-VN" sz="2800" dirty="0" smtClean="0">
                    <a:solidFill>
                      <a:srgbClr val="FF3300"/>
                    </a:solidFill>
                  </a:rPr>
                  <a:t>Chú</a:t>
                </a:r>
                <a14:m>
                  <m:oMath xmlns:m="http://schemas.openxmlformats.org/officeDocument/2006/math">
                    <m:r>
                      <a:rPr lang="vi-VN" sz="2800">
                        <a:solidFill>
                          <a:srgbClr val="FF3300"/>
                        </a:solidFill>
                        <a:latin typeface="Cambria Math" panose="02040503050406030204" pitchFamily="18" charset="0"/>
                        <a:ea typeface="Cambria Math" panose="02040503050406030204" pitchFamily="18" charset="0"/>
                      </a:rPr>
                      <m:t> </m:t>
                    </m:r>
                    <m:r>
                      <a:rPr lang="vi-VN" sz="2800" i="1">
                        <a:solidFill>
                          <a:srgbClr val="FF3300"/>
                        </a:solidFill>
                        <a:latin typeface="Cambria Math" panose="02040503050406030204" pitchFamily="18" charset="0"/>
                        <a:ea typeface="Cambria Math" panose="02040503050406030204" pitchFamily="18" charset="0"/>
                      </a:rPr>
                      <m:t>ý</m:t>
                    </m:r>
                    <m:r>
                      <a:rPr lang="vi-VN" sz="2800" i="1">
                        <a:latin typeface="Cambria Math" panose="02040503050406030204" pitchFamily="18" charset="0"/>
                        <a:ea typeface="Cambria Math" panose="02040503050406030204" pitchFamily="18" charset="0"/>
                      </a:rPr>
                      <m:t>: </m:t>
                    </m:r>
                    <m:r>
                      <m:rPr>
                        <m:sty m:val="p"/>
                      </m:rPr>
                      <a:rPr lang="vi-VN" sz="2800" i="1">
                        <a:latin typeface="Cambria Math" panose="02040503050406030204" pitchFamily="18" charset="0"/>
                        <a:ea typeface="Cambria Math" panose="02040503050406030204" pitchFamily="18" charset="0"/>
                      </a:rPr>
                      <m:t>Cho</m:t>
                    </m:r>
                    <m:r>
                      <a:rPr lang="vi-VN" sz="2800" i="1">
                        <a:latin typeface="Cambria Math" panose="02040503050406030204" pitchFamily="18" charset="0"/>
                        <a:ea typeface="Cambria Math" panose="02040503050406030204" pitchFamily="18" charset="0"/>
                      </a:rPr>
                      <m:t> </m:t>
                    </m:r>
                    <m:r>
                      <m:rPr>
                        <m:sty m:val="p"/>
                      </m:rPr>
                      <a:rPr lang="vi-VN" sz="2800" i="1">
                        <a:latin typeface="Cambria Math" panose="02040503050406030204" pitchFamily="18" charset="0"/>
                        <a:ea typeface="Cambria Math" panose="02040503050406030204" pitchFamily="18" charset="0"/>
                      </a:rPr>
                      <m:t>a</m:t>
                    </m:r>
                    <m:r>
                      <a:rPr lang="vi-VN" sz="2800" i="1">
                        <a:latin typeface="Cambria Math" panose="02040503050406030204" pitchFamily="18" charset="0"/>
                        <a:ea typeface="Cambria Math" panose="02040503050406030204" pitchFamily="18" charset="0"/>
                      </a:rPr>
                      <m:t>, </m:t>
                    </m:r>
                    <m:r>
                      <m:rPr>
                        <m:sty m:val="p"/>
                      </m:rPr>
                      <a:rPr lang="vi-VN" sz="2800" i="1">
                        <a:latin typeface="Cambria Math" panose="02040503050406030204" pitchFamily="18" charset="0"/>
                        <a:ea typeface="Cambria Math" panose="02040503050406030204" pitchFamily="18" charset="0"/>
                      </a:rPr>
                      <m:t>b</m:t>
                    </m:r>
                    <m:r>
                      <a:rPr lang="vi-VN" sz="2800" i="1">
                        <a:latin typeface="Cambria Math" panose="02040503050406030204" pitchFamily="18" charset="0"/>
                        <a:ea typeface="Cambria Math" panose="02040503050406030204" pitchFamily="18" charset="0"/>
                      </a:rPr>
                      <m:t>∈ </m:t>
                    </m:r>
                    <m:r>
                      <a:rPr lang="vi-VN" sz="2800" dirty="0">
                        <a:latin typeface="Cambria Math" panose="02040503050406030204" pitchFamily="18" charset="0"/>
                      </a:rPr>
                      <m:t>ℤ</m:t>
                    </m:r>
                  </m:oMath>
                </a14:m>
                <a:r>
                  <a:rPr lang="vi-VN" sz="2800" dirty="0"/>
                  <a:t>, ta có:</a:t>
                </a:r>
              </a:p>
              <a:p>
                <a:r>
                  <a:rPr lang="vi-VN" sz="2800" dirty="0"/>
                  <a:t>(+a) . (-b) = -a.b</a:t>
                </a:r>
              </a:p>
              <a:p>
                <a:r>
                  <a:rPr lang="vi-VN" sz="2800" dirty="0"/>
                  <a:t>(-a) . (+b) = -a.b</a:t>
                </a:r>
              </a:p>
            </p:txBody>
          </p:sp>
        </mc:Choice>
        <mc:Fallback xmlns="">
          <p:sp>
            <p:nvSpPr>
              <p:cNvPr id="9" name="TextBox 8"/>
              <p:cNvSpPr txBox="1">
                <a:spLocks noRot="1" noChangeAspect="1" noMove="1" noResize="1" noEditPoints="1" noAdjustHandles="1" noChangeArrowheads="1" noChangeShapeType="1" noTextEdit="1"/>
              </p:cNvSpPr>
              <p:nvPr/>
            </p:nvSpPr>
            <p:spPr>
              <a:xfrm>
                <a:off x="228600" y="3562350"/>
                <a:ext cx="7286323" cy="1384995"/>
              </a:xfrm>
              <a:prstGeom prst="rect">
                <a:avLst/>
              </a:prstGeom>
              <a:blipFill rotWithShape="1">
                <a:blip r:embed="rId2"/>
                <a:stretch>
                  <a:fillRect l="-1757" t="-4386" b="-10965"/>
                </a:stretch>
              </a:blipFill>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7286323" y="1758533"/>
            <a:ext cx="1732986" cy="1165332"/>
          </a:xfrm>
          <a:prstGeom prst="rect">
            <a:avLst/>
          </a:prstGeom>
        </p:spPr>
      </p:pic>
      <p:sp>
        <p:nvSpPr>
          <p:cNvPr id="13" name="TextBox 4"/>
          <p:cNvSpPr txBox="1">
            <a:spLocks noChangeArrowheads="1"/>
          </p:cNvSpPr>
          <p:nvPr/>
        </p:nvSpPr>
        <p:spPr bwMode="auto">
          <a:xfrm>
            <a:off x="25400" y="666750"/>
            <a:ext cx="911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1</a:t>
            </a:r>
            <a:r>
              <a:rPr lang="en-US" sz="2800" b="1" smtClean="0">
                <a:solidFill>
                  <a:srgbClr val="FF0000"/>
                </a:solidFill>
                <a:latin typeface="Times New Roman" pitchFamily="18" charset="0"/>
                <a:cs typeface="Times New Roman" pitchFamily="18" charset="0"/>
              </a:rPr>
              <a:t>. Nhân hai số nguyên khác dấu</a:t>
            </a:r>
            <a:endParaRPr lang="en-US" sz="2800" b="1" dirty="0">
              <a:solidFill>
                <a:srgbClr val="FF0000"/>
              </a:solidFill>
              <a:latin typeface="Times New Roman" pitchFamily="18" charset="0"/>
              <a:cs typeface="Times New Roman" pitchFamily="18" charset="0"/>
            </a:endParaRPr>
          </a:p>
        </p:txBody>
      </p:sp>
      <p:sp>
        <p:nvSpPr>
          <p:cNvPr id="14"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 PHÉP NHÂN HAI </a:t>
            </a:r>
            <a:r>
              <a:rPr lang="en-US" sz="2900" b="1" dirty="0">
                <a:solidFill>
                  <a:srgbClr val="FF0000"/>
                </a:solidFill>
                <a:latin typeface="Times New Roman" pitchFamily="18" charset="0"/>
                <a:cs typeface="Times New Roman" pitchFamily="18" charset="0"/>
              </a:rPr>
              <a:t>SỐ NGUYÊN</a:t>
            </a:r>
          </a:p>
        </p:txBody>
      </p:sp>
    </p:spTree>
    <p:extLst>
      <p:ext uri="{BB962C8B-B14F-4D97-AF65-F5344CB8AC3E}">
        <p14:creationId xmlns:p14="http://schemas.microsoft.com/office/powerpoint/2010/main" val="28335653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9"/>
          <p:cNvSpPr/>
          <p:nvPr/>
        </p:nvSpPr>
        <p:spPr>
          <a:xfrm>
            <a:off x="0" y="256612"/>
            <a:ext cx="9144000" cy="714938"/>
          </a:xfrm>
          <a:prstGeom prst="rect">
            <a:avLst/>
          </a:prstGeom>
          <a:solidFill>
            <a:srgbClr val="FFFF00"/>
          </a:solidFill>
          <a:ln>
            <a:noFill/>
          </a:ln>
        </p:spPr>
        <p:txBody>
          <a:bodyPr spcFirstLastPara="1" wrap="square" lIns="91425" tIns="45713" rIns="91425" bIns="45713" anchor="t" anchorCtr="0">
            <a:noAutofit/>
          </a:bodyPr>
          <a:lstStyle/>
          <a:p>
            <a:pPr lvl="0" algn="ctr">
              <a:buClr>
                <a:srgbClr val="FF0000"/>
              </a:buClr>
              <a:buSzPts val="7200"/>
            </a:pPr>
            <a:r>
              <a:rPr lang="en-US" sz="3600" b="1" smtClean="0">
                <a:solidFill>
                  <a:srgbClr val="FF0000"/>
                </a:solidFill>
                <a:sym typeface="Calibri"/>
              </a:rPr>
              <a:t>NỘI DUNG CỦA CHỦ ĐỀ</a:t>
            </a:r>
            <a:endParaRPr lang="vi-VN" sz="3600" b="1">
              <a:solidFill>
                <a:srgbClr val="FF0000"/>
              </a:solidFill>
              <a:latin typeface="Calibri"/>
              <a:ea typeface="Calibri"/>
              <a:cs typeface="Calibri"/>
              <a:sym typeface="Calibri"/>
            </a:endParaRPr>
          </a:p>
        </p:txBody>
      </p:sp>
      <p:grpSp>
        <p:nvGrpSpPr>
          <p:cNvPr id="4" name="Group 3"/>
          <p:cNvGrpSpPr/>
          <p:nvPr/>
        </p:nvGrpSpPr>
        <p:grpSpPr>
          <a:xfrm>
            <a:off x="400050" y="966361"/>
            <a:ext cx="8172450" cy="4064000"/>
            <a:chOff x="533400" y="1288480"/>
            <a:chExt cx="10896600" cy="5418667"/>
          </a:xfrm>
        </p:grpSpPr>
        <p:graphicFrame>
          <p:nvGraphicFramePr>
            <p:cNvPr id="3" name="Diagram 2"/>
            <p:cNvGraphicFramePr/>
            <p:nvPr>
              <p:extLst>
                <p:ext uri="{D42A27DB-BD31-4B8C-83A1-F6EECF244321}">
                  <p14:modId xmlns:p14="http://schemas.microsoft.com/office/powerpoint/2010/main" val="2613131331"/>
                </p:ext>
              </p:extLst>
            </p:nvPr>
          </p:nvGraphicFramePr>
          <p:xfrm>
            <a:off x="533400" y="1288480"/>
            <a:ext cx="108966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1119531" y="1938099"/>
              <a:ext cx="404469" cy="7797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38">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p>
          </p:txBody>
        </p:sp>
        <p:sp>
          <p:nvSpPr>
            <p:cNvPr id="6" name="Rectangle 5"/>
            <p:cNvSpPr/>
            <p:nvPr/>
          </p:nvSpPr>
          <p:spPr>
            <a:xfrm>
              <a:off x="1399923" y="3530599"/>
              <a:ext cx="562719" cy="7797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38"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II</a:t>
              </a:r>
              <a:endParaRPr lang="en-US" sz="3200" b="1" spc="38">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Rectangle 6"/>
            <p:cNvSpPr/>
            <p:nvPr/>
          </p:nvSpPr>
          <p:spPr>
            <a:xfrm>
              <a:off x="876892" y="5156199"/>
              <a:ext cx="720967" cy="77970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38"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III</a:t>
              </a:r>
              <a:endParaRPr lang="en-US" sz="3200" b="1" spc="38">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extLst>
      <p:ext uri="{BB962C8B-B14F-4D97-AF65-F5344CB8AC3E}">
        <p14:creationId xmlns:p14="http://schemas.microsoft.com/office/powerpoint/2010/main" val="3591753481"/>
      </p:ext>
    </p:extLst>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8302" y="1428750"/>
            <a:ext cx="8987398" cy="1052705"/>
          </a:xfrm>
          <a:prstGeom prst="rect">
            <a:avLst/>
          </a:prstGeom>
        </p:spPr>
      </p:pic>
      <p:sp>
        <p:nvSpPr>
          <p:cNvPr id="9" name="TextBox 8"/>
          <p:cNvSpPr txBox="1"/>
          <p:nvPr/>
        </p:nvSpPr>
        <p:spPr>
          <a:xfrm>
            <a:off x="152400" y="3028950"/>
            <a:ext cx="3657600" cy="461665"/>
          </a:xfrm>
          <a:prstGeom prst="rect">
            <a:avLst/>
          </a:prstGeom>
          <a:noFill/>
        </p:spPr>
        <p:txBody>
          <a:bodyPr wrap="square" rtlCol="0">
            <a:spAutoFit/>
          </a:bodyPr>
          <a:lstStyle/>
          <a:p>
            <a:r>
              <a:rPr lang="vi-VN" sz="2400" dirty="0">
                <a:solidFill>
                  <a:srgbClr val="FF0000"/>
                </a:solidFill>
              </a:rPr>
              <a:t>a) (-5) . 4 = - (5.4) = -20</a:t>
            </a:r>
            <a:endParaRPr lang="en-US" sz="2400" dirty="0">
              <a:solidFill>
                <a:srgbClr val="FF0000"/>
              </a:solidFill>
            </a:endParaRPr>
          </a:p>
        </p:txBody>
      </p:sp>
      <p:sp>
        <p:nvSpPr>
          <p:cNvPr id="10" name="TextBox 9"/>
          <p:cNvSpPr txBox="1"/>
          <p:nvPr/>
        </p:nvSpPr>
        <p:spPr>
          <a:xfrm>
            <a:off x="152400" y="3862685"/>
            <a:ext cx="3657600" cy="461665"/>
          </a:xfrm>
          <a:prstGeom prst="rect">
            <a:avLst/>
          </a:prstGeom>
          <a:noFill/>
        </p:spPr>
        <p:txBody>
          <a:bodyPr wrap="square" rtlCol="0">
            <a:spAutoFit/>
          </a:bodyPr>
          <a:lstStyle/>
          <a:p>
            <a:r>
              <a:rPr lang="vi-VN" sz="2400" dirty="0">
                <a:solidFill>
                  <a:srgbClr val="FF0000"/>
                </a:solidFill>
              </a:rPr>
              <a:t>b) 6 . (-7) = - (6.7) = -42</a:t>
            </a:r>
          </a:p>
        </p:txBody>
      </p:sp>
      <p:sp>
        <p:nvSpPr>
          <p:cNvPr id="11" name="Rectangle 10"/>
          <p:cNvSpPr/>
          <p:nvPr/>
        </p:nvSpPr>
        <p:spPr>
          <a:xfrm>
            <a:off x="4211782" y="2966207"/>
            <a:ext cx="4398818" cy="461665"/>
          </a:xfrm>
          <a:prstGeom prst="rect">
            <a:avLst/>
          </a:prstGeom>
        </p:spPr>
        <p:txBody>
          <a:bodyPr wrap="square">
            <a:spAutoFit/>
          </a:bodyPr>
          <a:lstStyle/>
          <a:p>
            <a:r>
              <a:rPr lang="vi-VN" sz="2400" dirty="0">
                <a:solidFill>
                  <a:srgbClr val="FF0000"/>
                </a:solidFill>
              </a:rPr>
              <a:t>c) (-14) . 20 = -(14.20) = -280</a:t>
            </a:r>
          </a:p>
        </p:txBody>
      </p:sp>
      <p:sp>
        <p:nvSpPr>
          <p:cNvPr id="12" name="TextBox 11"/>
          <p:cNvSpPr txBox="1"/>
          <p:nvPr/>
        </p:nvSpPr>
        <p:spPr>
          <a:xfrm>
            <a:off x="4211782" y="3786485"/>
            <a:ext cx="4856018" cy="461665"/>
          </a:xfrm>
          <a:prstGeom prst="rect">
            <a:avLst/>
          </a:prstGeom>
          <a:noFill/>
        </p:spPr>
        <p:txBody>
          <a:bodyPr wrap="square" rtlCol="0">
            <a:spAutoFit/>
          </a:bodyPr>
          <a:lstStyle/>
          <a:p>
            <a:r>
              <a:rPr lang="vi-VN" sz="2400" dirty="0">
                <a:solidFill>
                  <a:srgbClr val="FF0000"/>
                </a:solidFill>
              </a:rPr>
              <a:t>d) 51.(-24) = -(51.24) = -1224</a:t>
            </a:r>
            <a:endParaRPr lang="en-US" sz="2400" dirty="0">
              <a:solidFill>
                <a:srgbClr val="FF0000"/>
              </a:solidFill>
            </a:endParaRPr>
          </a:p>
        </p:txBody>
      </p:sp>
      <p:sp>
        <p:nvSpPr>
          <p:cNvPr id="15" name="TextBox 4"/>
          <p:cNvSpPr txBox="1">
            <a:spLocks noChangeArrowheads="1"/>
          </p:cNvSpPr>
          <p:nvPr/>
        </p:nvSpPr>
        <p:spPr bwMode="auto">
          <a:xfrm>
            <a:off x="25400" y="666750"/>
            <a:ext cx="911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a:solidFill>
                  <a:srgbClr val="FF0000"/>
                </a:solidFill>
                <a:latin typeface="Times New Roman" pitchFamily="18" charset="0"/>
                <a:cs typeface="Times New Roman" pitchFamily="18" charset="0"/>
              </a:rPr>
              <a:t>1</a:t>
            </a:r>
            <a:r>
              <a:rPr lang="en-US" sz="2800" b="1" smtClean="0">
                <a:solidFill>
                  <a:srgbClr val="FF0000"/>
                </a:solidFill>
                <a:latin typeface="Times New Roman" pitchFamily="18" charset="0"/>
                <a:cs typeface="Times New Roman" pitchFamily="18" charset="0"/>
              </a:rPr>
              <a:t>. Nhân hai số nguyên khác dấu</a:t>
            </a:r>
            <a:endParaRPr lang="en-US" sz="2800" b="1" dirty="0">
              <a:solidFill>
                <a:srgbClr val="FF0000"/>
              </a:solidFill>
              <a:latin typeface="Times New Roman" pitchFamily="18" charset="0"/>
              <a:cs typeface="Times New Roman" pitchFamily="18" charset="0"/>
            </a:endParaRPr>
          </a:p>
        </p:txBody>
      </p:sp>
      <p:sp>
        <p:nvSpPr>
          <p:cNvPr id="16"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 PHÉP NHÂN HAI </a:t>
            </a:r>
            <a:r>
              <a:rPr lang="en-US" sz="2900" b="1" dirty="0">
                <a:solidFill>
                  <a:srgbClr val="FF0000"/>
                </a:solidFill>
                <a:latin typeface="Times New Roman" pitchFamily="18" charset="0"/>
                <a:cs typeface="Times New Roman" pitchFamily="18" charset="0"/>
              </a:rPr>
              <a:t>SỐ NGUYÊN</a:t>
            </a:r>
          </a:p>
        </p:txBody>
      </p:sp>
      <p:sp>
        <p:nvSpPr>
          <p:cNvPr id="2" name="Rectangle 1"/>
          <p:cNvSpPr/>
          <p:nvPr/>
        </p:nvSpPr>
        <p:spPr>
          <a:xfrm>
            <a:off x="3733800" y="2495550"/>
            <a:ext cx="595035" cy="369332"/>
          </a:xfrm>
          <a:prstGeom prst="rect">
            <a:avLst/>
          </a:prstGeom>
        </p:spPr>
        <p:txBody>
          <a:bodyPr wrap="none">
            <a:spAutoFit/>
          </a:bodyPr>
          <a:lstStyle/>
          <a:p>
            <a:r>
              <a:rPr lang="en-US" b="1" u="sng" smtClean="0">
                <a:solidFill>
                  <a:srgbClr val="FF0000"/>
                </a:solidFill>
              </a:rPr>
              <a:t>HD:</a:t>
            </a:r>
            <a:endParaRPr lang="en-US" b="1" u="sng" dirty="0">
              <a:solidFill>
                <a:srgbClr val="FF0000"/>
              </a:solidFill>
            </a:endParaRPr>
          </a:p>
        </p:txBody>
      </p:sp>
    </p:spTree>
    <p:extLst>
      <p:ext uri="{BB962C8B-B14F-4D97-AF65-F5344CB8AC3E}">
        <p14:creationId xmlns:p14="http://schemas.microsoft.com/office/powerpoint/2010/main" val="124029354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arn(inVertical)">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13519"/>
            <a:ext cx="5507181" cy="415498"/>
          </a:xfrm>
          <a:prstGeom prst="rect">
            <a:avLst/>
          </a:prstGeom>
          <a:noFill/>
        </p:spPr>
        <p:txBody>
          <a:bodyPr wrap="square" rtlCol="0">
            <a:spAutoFit/>
          </a:bodyPr>
          <a:lstStyle/>
          <a:p>
            <a:r>
              <a:rPr lang="vi-VN" sz="2100" b="1" dirty="0">
                <a:solidFill>
                  <a:srgbClr val="FF0000"/>
                </a:solidFill>
              </a:rPr>
              <a:t>2</a:t>
            </a:r>
            <a:r>
              <a:rPr lang="vi-VN" sz="2100" b="1">
                <a:solidFill>
                  <a:srgbClr val="FF0000"/>
                </a:solidFill>
              </a:rPr>
              <a:t>. </a:t>
            </a:r>
            <a:r>
              <a:rPr lang="en-US" sz="2100" b="1" smtClean="0">
                <a:solidFill>
                  <a:srgbClr val="FF0000"/>
                </a:solidFill>
              </a:rPr>
              <a:t>N</a:t>
            </a:r>
            <a:r>
              <a:rPr lang="vi-VN" sz="2100" b="1" smtClean="0">
                <a:solidFill>
                  <a:srgbClr val="FF0000"/>
                </a:solidFill>
              </a:rPr>
              <a:t>hân </a:t>
            </a:r>
            <a:r>
              <a:rPr lang="vi-VN" sz="2100" b="1" dirty="0">
                <a:solidFill>
                  <a:srgbClr val="FF0000"/>
                </a:solidFill>
              </a:rPr>
              <a:t>hai số nguyên cùng dấu</a:t>
            </a:r>
            <a:endParaRPr lang="en-US" sz="2100" b="1" dirty="0">
              <a:solidFill>
                <a:srgbClr val="FF0000"/>
              </a:solidFill>
            </a:endParaRPr>
          </a:p>
        </p:txBody>
      </p:sp>
      <p:sp>
        <p:nvSpPr>
          <p:cNvPr id="20"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 PHÉP NHÂN HAI </a:t>
            </a:r>
            <a:r>
              <a:rPr lang="en-US" sz="2900" b="1" dirty="0">
                <a:solidFill>
                  <a:srgbClr val="FF0000"/>
                </a:solidFill>
                <a:latin typeface="Times New Roman" pitchFamily="18" charset="0"/>
                <a:cs typeface="Times New Roman" pitchFamily="18" charset="0"/>
              </a:rPr>
              <a:t>SỐ NGUYÊN</a:t>
            </a:r>
          </a:p>
        </p:txBody>
      </p:sp>
      <p:sp>
        <p:nvSpPr>
          <p:cNvPr id="24" name="TextBox 23"/>
          <p:cNvSpPr txBox="1"/>
          <p:nvPr/>
        </p:nvSpPr>
        <p:spPr>
          <a:xfrm>
            <a:off x="38100" y="971550"/>
            <a:ext cx="5507181" cy="415498"/>
          </a:xfrm>
          <a:prstGeom prst="rect">
            <a:avLst/>
          </a:prstGeom>
          <a:noFill/>
        </p:spPr>
        <p:txBody>
          <a:bodyPr wrap="square" rtlCol="0">
            <a:spAutoFit/>
          </a:bodyPr>
          <a:lstStyle/>
          <a:p>
            <a:r>
              <a:rPr lang="en-US" sz="2100" b="1" smtClean="0">
                <a:solidFill>
                  <a:srgbClr val="FF0000"/>
                </a:solidFill>
              </a:rPr>
              <a:t>a) Nhân hai số nguyên dương</a:t>
            </a:r>
            <a:endParaRPr lang="en-US" sz="2100" b="1" dirty="0">
              <a:solidFill>
                <a:srgbClr val="FF0000"/>
              </a:solidFill>
            </a:endParaRPr>
          </a:p>
        </p:txBody>
      </p:sp>
      <p:sp>
        <p:nvSpPr>
          <p:cNvPr id="25" name="TextBox 24"/>
          <p:cNvSpPr txBox="1"/>
          <p:nvPr/>
        </p:nvSpPr>
        <p:spPr>
          <a:xfrm>
            <a:off x="-2381" y="1387048"/>
            <a:ext cx="9146381" cy="415498"/>
          </a:xfrm>
          <a:prstGeom prst="rect">
            <a:avLst/>
          </a:prstGeom>
          <a:solidFill>
            <a:schemeClr val="accent5">
              <a:lumMod val="40000"/>
              <a:lumOff val="60000"/>
            </a:schemeClr>
          </a:solidFill>
        </p:spPr>
        <p:txBody>
          <a:bodyPr wrap="square" rtlCol="0">
            <a:spAutoFit/>
          </a:bodyPr>
          <a:lstStyle/>
          <a:p>
            <a:r>
              <a:rPr lang="en-US" sz="2100" smtClean="0"/>
              <a:t> Nhân hai số nguyên dương ta nhân chúng như nhân hai số tự nhiên.</a:t>
            </a:r>
            <a:endParaRPr lang="en-US" sz="2100" dirty="0"/>
          </a:p>
        </p:txBody>
      </p:sp>
      <p:sp>
        <p:nvSpPr>
          <p:cNvPr id="26" name="TextBox 25"/>
          <p:cNvSpPr txBox="1"/>
          <p:nvPr/>
        </p:nvSpPr>
        <p:spPr>
          <a:xfrm>
            <a:off x="457200" y="1954946"/>
            <a:ext cx="5257800" cy="738664"/>
          </a:xfrm>
          <a:prstGeom prst="rect">
            <a:avLst/>
          </a:prstGeom>
          <a:noFill/>
        </p:spPr>
        <p:txBody>
          <a:bodyPr wrap="square" rtlCol="0">
            <a:spAutoFit/>
          </a:bodyPr>
          <a:lstStyle/>
          <a:p>
            <a:r>
              <a:rPr lang="en-US" sz="2100" smtClean="0"/>
              <a:t>Ví dụ: (+3).)(+4) = 3. 4 = 12</a:t>
            </a:r>
          </a:p>
          <a:p>
            <a:r>
              <a:rPr lang="en-US" sz="2100" smtClean="0"/>
              <a:t>           (+5). (+2) = 5. 2 = 10</a:t>
            </a:r>
            <a:endParaRPr lang="en-US" sz="2100" dirty="0"/>
          </a:p>
        </p:txBody>
      </p:sp>
      <p:sp>
        <p:nvSpPr>
          <p:cNvPr id="27" name="TextBox 26"/>
          <p:cNvSpPr txBox="1"/>
          <p:nvPr/>
        </p:nvSpPr>
        <p:spPr>
          <a:xfrm>
            <a:off x="40481" y="2983290"/>
            <a:ext cx="5507181" cy="415498"/>
          </a:xfrm>
          <a:prstGeom prst="rect">
            <a:avLst/>
          </a:prstGeom>
          <a:noFill/>
        </p:spPr>
        <p:txBody>
          <a:bodyPr wrap="square" rtlCol="0">
            <a:spAutoFit/>
          </a:bodyPr>
          <a:lstStyle/>
          <a:p>
            <a:r>
              <a:rPr lang="en-US" sz="2100" b="1">
                <a:solidFill>
                  <a:srgbClr val="FF0000"/>
                </a:solidFill>
              </a:rPr>
              <a:t>b</a:t>
            </a:r>
            <a:r>
              <a:rPr lang="en-US" sz="2100" b="1" smtClean="0">
                <a:solidFill>
                  <a:srgbClr val="FF0000"/>
                </a:solidFill>
              </a:rPr>
              <a:t>) Nhân hai số nguyên âm</a:t>
            </a:r>
            <a:endParaRPr lang="en-US" sz="2100" b="1" dirty="0">
              <a:solidFill>
                <a:srgbClr val="FF0000"/>
              </a:solidFill>
            </a:endParaRPr>
          </a:p>
        </p:txBody>
      </p:sp>
      <p:sp>
        <p:nvSpPr>
          <p:cNvPr id="28" name="TextBox 27"/>
          <p:cNvSpPr txBox="1"/>
          <p:nvPr/>
        </p:nvSpPr>
        <p:spPr>
          <a:xfrm>
            <a:off x="0" y="3398788"/>
            <a:ext cx="9146381" cy="415498"/>
          </a:xfrm>
          <a:prstGeom prst="rect">
            <a:avLst/>
          </a:prstGeom>
          <a:solidFill>
            <a:schemeClr val="accent5">
              <a:lumMod val="40000"/>
              <a:lumOff val="60000"/>
            </a:schemeClr>
          </a:solidFill>
        </p:spPr>
        <p:txBody>
          <a:bodyPr wrap="square" rtlCol="0">
            <a:spAutoFit/>
          </a:bodyPr>
          <a:lstStyle/>
          <a:p>
            <a:r>
              <a:rPr lang="en-US" sz="2100" smtClean="0"/>
              <a:t> Nhân hai số nguyên cùng âm, ta nhân hai số đối của chúng.</a:t>
            </a:r>
            <a:endParaRPr lang="en-US" sz="2100" dirty="0"/>
          </a:p>
        </p:txBody>
      </p:sp>
      <p:sp>
        <p:nvSpPr>
          <p:cNvPr id="29" name="TextBox 28"/>
          <p:cNvSpPr txBox="1"/>
          <p:nvPr/>
        </p:nvSpPr>
        <p:spPr>
          <a:xfrm>
            <a:off x="457200" y="3966686"/>
            <a:ext cx="5257800" cy="738664"/>
          </a:xfrm>
          <a:prstGeom prst="rect">
            <a:avLst/>
          </a:prstGeom>
          <a:noFill/>
        </p:spPr>
        <p:txBody>
          <a:bodyPr wrap="square" rtlCol="0">
            <a:spAutoFit/>
          </a:bodyPr>
          <a:lstStyle/>
          <a:p>
            <a:r>
              <a:rPr lang="en-US" sz="2100" smtClean="0"/>
              <a:t>Ví dụ: (-3).)(-4) = 3. 4 = 12</a:t>
            </a:r>
          </a:p>
          <a:p>
            <a:r>
              <a:rPr lang="en-US" sz="2100" smtClean="0"/>
              <a:t>           (-5). (-2) = 5. 2 = 10</a:t>
            </a:r>
            <a:endParaRPr lang="en-US" sz="2100" dirty="0"/>
          </a:p>
        </p:txBody>
      </p:sp>
    </p:spTree>
    <p:extLst>
      <p:ext uri="{BB962C8B-B14F-4D97-AF65-F5344CB8AC3E}">
        <p14:creationId xmlns:p14="http://schemas.microsoft.com/office/powerpoint/2010/main" val="9618026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4" grpId="0"/>
      <p:bldP spid="25" grpId="0" animBg="1"/>
      <p:bldP spid="26" grpId="0"/>
      <p:bldP spid="27" grpId="0"/>
      <p:bldP spid="28" grpId="0" animBg="1"/>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666750"/>
            <a:ext cx="8984673" cy="461665"/>
          </a:xfrm>
          <a:prstGeom prst="rect">
            <a:avLst/>
          </a:prstGeom>
          <a:noFill/>
        </p:spPr>
        <p:txBody>
          <a:bodyPr wrap="square" rtlCol="0">
            <a:spAutoFit/>
          </a:bodyPr>
          <a:lstStyle/>
          <a:p>
            <a:r>
              <a:rPr lang="en-US" sz="2400" b="1" dirty="0">
                <a:solidFill>
                  <a:srgbClr val="FF0000"/>
                </a:solidFill>
              </a:rPr>
              <a:t>3</a:t>
            </a:r>
            <a:r>
              <a:rPr lang="vi-VN" sz="2400" b="1" smtClean="0">
                <a:solidFill>
                  <a:srgbClr val="FF0000"/>
                </a:solidFill>
              </a:rPr>
              <a:t>. </a:t>
            </a:r>
            <a:r>
              <a:rPr lang="vi-VN" sz="2400" b="1" dirty="0">
                <a:solidFill>
                  <a:srgbClr val="FF0000"/>
                </a:solidFill>
              </a:rPr>
              <a:t>Tính chất của phép nhân các số nguyên</a:t>
            </a:r>
            <a:endParaRPr lang="en-US" sz="2400" b="1" dirty="0">
              <a:solidFill>
                <a:srgbClr val="FF0000"/>
              </a:solidFill>
            </a:endParaRPr>
          </a:p>
        </p:txBody>
      </p:sp>
      <p:sp>
        <p:nvSpPr>
          <p:cNvPr id="6" name="TextBox 5"/>
          <p:cNvSpPr txBox="1"/>
          <p:nvPr/>
        </p:nvSpPr>
        <p:spPr>
          <a:xfrm>
            <a:off x="-2382" y="2610981"/>
            <a:ext cx="9146381" cy="2246769"/>
          </a:xfrm>
          <a:prstGeom prst="rect">
            <a:avLst/>
          </a:prstGeom>
          <a:solidFill>
            <a:schemeClr val="accent5">
              <a:lumMod val="40000"/>
              <a:lumOff val="60000"/>
            </a:schemeClr>
          </a:solidFill>
        </p:spPr>
        <p:txBody>
          <a:bodyPr wrap="square" rtlCol="0">
            <a:spAutoFit/>
          </a:bodyPr>
          <a:lstStyle/>
          <a:p>
            <a:pPr marL="214313" indent="-214313" algn="just">
              <a:buFontTx/>
              <a:buChar char="-"/>
            </a:pPr>
            <a:r>
              <a:rPr lang="vi-VN" sz="2800" dirty="0"/>
              <a:t>Tính chất </a:t>
            </a:r>
            <a:r>
              <a:rPr lang="vi-VN" sz="2800"/>
              <a:t>giao </a:t>
            </a:r>
            <a:r>
              <a:rPr lang="vi-VN" sz="2800" smtClean="0"/>
              <a:t>hoán</a:t>
            </a:r>
            <a:r>
              <a:rPr lang="en-US" sz="2800" smtClean="0"/>
              <a:t>: </a:t>
            </a:r>
            <a:r>
              <a:rPr lang="en-US" sz="2800" smtClean="0">
                <a:solidFill>
                  <a:srgbClr val="FF3300"/>
                </a:solidFill>
              </a:rPr>
              <a:t>a.b = b.a</a:t>
            </a:r>
            <a:endParaRPr lang="vi-VN" sz="2800" dirty="0">
              <a:solidFill>
                <a:srgbClr val="FF3300"/>
              </a:solidFill>
            </a:endParaRPr>
          </a:p>
          <a:p>
            <a:pPr marL="214313" indent="-214313" algn="just">
              <a:buFontTx/>
              <a:buChar char="-"/>
            </a:pPr>
            <a:r>
              <a:rPr lang="vi-VN" sz="2800" dirty="0"/>
              <a:t>Tính chất </a:t>
            </a:r>
            <a:r>
              <a:rPr lang="vi-VN" sz="2800"/>
              <a:t>kết </a:t>
            </a:r>
            <a:r>
              <a:rPr lang="vi-VN" sz="2800" smtClean="0"/>
              <a:t>hợp</a:t>
            </a:r>
            <a:r>
              <a:rPr lang="en-US" sz="2800" smtClean="0"/>
              <a:t>: </a:t>
            </a:r>
            <a:r>
              <a:rPr lang="en-US" sz="2800" smtClean="0">
                <a:solidFill>
                  <a:srgbClr val="FF3300"/>
                </a:solidFill>
              </a:rPr>
              <a:t>a.b.c = (a.b).c = a.(b.c)</a:t>
            </a:r>
            <a:endParaRPr lang="vi-VN" sz="2800" dirty="0">
              <a:solidFill>
                <a:srgbClr val="FF3300"/>
              </a:solidFill>
            </a:endParaRPr>
          </a:p>
          <a:p>
            <a:pPr marL="214313" indent="-214313" algn="just">
              <a:buFontTx/>
              <a:buChar char="-"/>
            </a:pPr>
            <a:r>
              <a:rPr lang="vi-VN" sz="2800" dirty="0"/>
              <a:t>Tính chất nhân với </a:t>
            </a:r>
            <a:r>
              <a:rPr lang="vi-VN" sz="2800"/>
              <a:t>số </a:t>
            </a:r>
            <a:r>
              <a:rPr lang="vi-VN" sz="2800" smtClean="0"/>
              <a:t>1</a:t>
            </a:r>
            <a:r>
              <a:rPr lang="en-US" sz="2800" smtClean="0"/>
              <a:t>: </a:t>
            </a:r>
            <a:r>
              <a:rPr lang="en-US" sz="2800" smtClean="0">
                <a:solidFill>
                  <a:srgbClr val="FF3300"/>
                </a:solidFill>
              </a:rPr>
              <a:t>a.1 = 1. a = a</a:t>
            </a:r>
            <a:endParaRPr lang="vi-VN" sz="2800" dirty="0">
              <a:solidFill>
                <a:srgbClr val="FF3300"/>
              </a:solidFill>
            </a:endParaRPr>
          </a:p>
          <a:p>
            <a:pPr marL="214313" indent="-214313" algn="just">
              <a:buFontTx/>
              <a:buChar char="-"/>
            </a:pPr>
            <a:r>
              <a:rPr lang="vi-VN" sz="2800" dirty="0"/>
              <a:t>Tính chất phân phối của phép nhân đối với </a:t>
            </a:r>
            <a:r>
              <a:rPr lang="vi-VN" sz="2800"/>
              <a:t>phép </a:t>
            </a:r>
            <a:r>
              <a:rPr lang="vi-VN" sz="2800" smtClean="0"/>
              <a:t>cộng</a:t>
            </a:r>
            <a:r>
              <a:rPr lang="en-US" sz="2800" smtClean="0"/>
              <a:t>: </a:t>
            </a:r>
            <a:r>
              <a:rPr lang="en-US" sz="2800" smtClean="0">
                <a:solidFill>
                  <a:srgbClr val="FF3300"/>
                </a:solidFill>
              </a:rPr>
              <a:t>a.(b + c) = a.b + a.c</a:t>
            </a:r>
            <a:endParaRPr lang="en-US" sz="2800" dirty="0">
              <a:solidFill>
                <a:srgbClr val="FF3300"/>
              </a:solidFill>
            </a:endParaRPr>
          </a:p>
        </p:txBody>
      </p:sp>
      <p:sp>
        <p:nvSpPr>
          <p:cNvPr id="2" name="Rectangle 1"/>
          <p:cNvSpPr/>
          <p:nvPr/>
        </p:nvSpPr>
        <p:spPr>
          <a:xfrm>
            <a:off x="0" y="1200150"/>
            <a:ext cx="9144000" cy="954107"/>
          </a:xfrm>
          <a:prstGeom prst="rect">
            <a:avLst/>
          </a:prstGeom>
        </p:spPr>
        <p:txBody>
          <a:bodyPr wrap="square">
            <a:spAutoFit/>
          </a:bodyPr>
          <a:lstStyle/>
          <a:p>
            <a:r>
              <a:rPr lang="en-US" sz="2800" i="1"/>
              <a:t>P</a:t>
            </a:r>
            <a:r>
              <a:rPr lang="vi-VN" sz="2800" i="1" smtClean="0"/>
              <a:t>hép </a:t>
            </a:r>
            <a:r>
              <a:rPr lang="vi-VN" sz="2800" i="1"/>
              <a:t>nhân </a:t>
            </a:r>
            <a:r>
              <a:rPr lang="en-US" sz="2800" i="1" smtClean="0"/>
              <a:t>các số nguyên có đầy đủ các tính chất như phép nhân các số tự nhiên. </a:t>
            </a:r>
            <a:endParaRPr lang="en-US" sz="2800" i="1" dirty="0"/>
          </a:p>
        </p:txBody>
      </p:sp>
      <p:sp>
        <p:nvSpPr>
          <p:cNvPr id="9"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 PHÉP NHÂN HAI </a:t>
            </a:r>
            <a:r>
              <a:rPr lang="en-US" sz="2900" b="1" dirty="0">
                <a:solidFill>
                  <a:srgbClr val="FF0000"/>
                </a:solidFill>
                <a:latin typeface="Times New Roman" pitchFamily="18" charset="0"/>
                <a:cs typeface="Times New Roman" pitchFamily="18" charset="0"/>
              </a:rPr>
              <a:t>SỐ NGUYÊN</a:t>
            </a:r>
          </a:p>
        </p:txBody>
      </p:sp>
    </p:spTree>
    <p:extLst>
      <p:ext uri="{BB962C8B-B14F-4D97-AF65-F5344CB8AC3E}">
        <p14:creationId xmlns:p14="http://schemas.microsoft.com/office/powerpoint/2010/main" val="28025096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590550"/>
            <a:ext cx="8660477" cy="415498"/>
          </a:xfrm>
          <a:prstGeom prst="rect">
            <a:avLst/>
          </a:prstGeom>
          <a:noFill/>
        </p:spPr>
        <p:txBody>
          <a:bodyPr wrap="square" rtlCol="0">
            <a:spAutoFit/>
          </a:bodyPr>
          <a:lstStyle/>
          <a:p>
            <a:r>
              <a:rPr lang="en-US" sz="2100" b="1" dirty="0">
                <a:solidFill>
                  <a:srgbClr val="FF0000"/>
                </a:solidFill>
              </a:rPr>
              <a:t>1</a:t>
            </a:r>
            <a:r>
              <a:rPr lang="vi-VN" sz="2100" b="1" smtClean="0">
                <a:solidFill>
                  <a:srgbClr val="FF0000"/>
                </a:solidFill>
              </a:rPr>
              <a:t>. </a:t>
            </a:r>
            <a:r>
              <a:rPr lang="vi-VN" sz="2100" b="1" dirty="0">
                <a:solidFill>
                  <a:srgbClr val="FF0000"/>
                </a:solidFill>
              </a:rPr>
              <a:t>Quan hệ chia hết và phép chia trong tập hợp số nguyên.</a:t>
            </a:r>
            <a:endParaRPr lang="en-US" sz="2100" b="1" dirty="0">
              <a:solidFill>
                <a:srgbClr val="FF0000"/>
              </a:solidFill>
            </a:endParaRPr>
          </a:p>
        </p:txBody>
      </p:sp>
      <p:pic>
        <p:nvPicPr>
          <p:cNvPr id="6" name="Picture 5"/>
          <p:cNvPicPr>
            <a:picLocks noChangeAspect="1"/>
          </p:cNvPicPr>
          <p:nvPr/>
        </p:nvPicPr>
        <p:blipFill>
          <a:blip r:embed="rId2"/>
          <a:stretch>
            <a:fillRect/>
          </a:stretch>
        </p:blipFill>
        <p:spPr>
          <a:xfrm>
            <a:off x="256508" y="1022159"/>
            <a:ext cx="8811292" cy="2600436"/>
          </a:xfrm>
          <a:prstGeom prst="rect">
            <a:avLst/>
          </a:prstGeom>
        </p:spPr>
      </p:pic>
      <p:sp>
        <p:nvSpPr>
          <p:cNvPr id="9" name="TextBox 8"/>
          <p:cNvSpPr txBox="1"/>
          <p:nvPr/>
        </p:nvSpPr>
        <p:spPr>
          <a:xfrm>
            <a:off x="152400" y="3105150"/>
            <a:ext cx="6543355" cy="1384995"/>
          </a:xfrm>
          <a:prstGeom prst="rect">
            <a:avLst/>
          </a:prstGeom>
          <a:noFill/>
        </p:spPr>
        <p:txBody>
          <a:bodyPr wrap="square" rtlCol="0">
            <a:spAutoFit/>
          </a:bodyPr>
          <a:lstStyle/>
          <a:p>
            <a:pPr algn="ctr"/>
            <a:r>
              <a:rPr lang="en-US" sz="2800" smtClean="0">
                <a:solidFill>
                  <a:srgbClr val="FF3300"/>
                </a:solidFill>
              </a:rPr>
              <a:t>Giải</a:t>
            </a:r>
          </a:p>
          <a:p>
            <a:r>
              <a:rPr lang="vi-VN" sz="2800" smtClean="0">
                <a:solidFill>
                  <a:srgbClr val="FF3300"/>
                </a:solidFill>
              </a:rPr>
              <a:t>Trung </a:t>
            </a:r>
            <a:r>
              <a:rPr lang="vi-VN" sz="2800" dirty="0">
                <a:solidFill>
                  <a:srgbClr val="FF3300"/>
                </a:solidFill>
              </a:rPr>
              <a:t>bình mỗi phút tàu lặn được:</a:t>
            </a:r>
          </a:p>
          <a:p>
            <a:r>
              <a:rPr lang="en-US" sz="2800" smtClean="0">
                <a:solidFill>
                  <a:srgbClr val="FF3300"/>
                </a:solidFill>
              </a:rPr>
              <a:t>            </a:t>
            </a:r>
            <a:r>
              <a:rPr lang="vi-VN" sz="2800" smtClean="0">
                <a:solidFill>
                  <a:srgbClr val="FF3300"/>
                </a:solidFill>
              </a:rPr>
              <a:t>(-</a:t>
            </a:r>
            <a:r>
              <a:rPr lang="vi-VN" sz="2800" dirty="0">
                <a:solidFill>
                  <a:srgbClr val="FF3300"/>
                </a:solidFill>
              </a:rPr>
              <a:t>12) : 3 </a:t>
            </a:r>
            <a:r>
              <a:rPr lang="vi-VN" sz="2800">
                <a:solidFill>
                  <a:srgbClr val="FF3300"/>
                </a:solidFill>
              </a:rPr>
              <a:t>= </a:t>
            </a:r>
            <a:r>
              <a:rPr lang="en-US" sz="2800" smtClean="0">
                <a:solidFill>
                  <a:srgbClr val="FF3300"/>
                </a:solidFill>
              </a:rPr>
              <a:t>- </a:t>
            </a:r>
            <a:r>
              <a:rPr lang="vi-VN" sz="2800" smtClean="0">
                <a:solidFill>
                  <a:srgbClr val="FF3300"/>
                </a:solidFill>
              </a:rPr>
              <a:t>4 </a:t>
            </a:r>
            <a:r>
              <a:rPr lang="vi-VN" sz="2800" dirty="0">
                <a:solidFill>
                  <a:srgbClr val="FF3300"/>
                </a:solidFill>
              </a:rPr>
              <a:t>(m)</a:t>
            </a:r>
            <a:endParaRPr lang="en-US" sz="2800" dirty="0">
              <a:solidFill>
                <a:srgbClr val="FF3300"/>
              </a:solidFill>
            </a:endParaRPr>
          </a:p>
        </p:txBody>
      </p:sp>
      <p:sp>
        <p:nvSpPr>
          <p:cNvPr id="12"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III. PHÉP CHIA HẾT HAI SỐ NGUYÊN </a:t>
            </a:r>
            <a:endParaRPr lang="en-US" sz="29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215089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62800" y="1276350"/>
            <a:ext cx="1947672" cy="2057400"/>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152400" y="1039276"/>
                <a:ext cx="6884438" cy="2677656"/>
              </a:xfrm>
              <a:prstGeom prst="rect">
                <a:avLst/>
              </a:prstGeom>
              <a:noFill/>
            </p:spPr>
            <p:txBody>
              <a:bodyPr wrap="square" rtlCol="0">
                <a:spAutoFit/>
              </a:bodyPr>
              <a:lstStyle/>
              <a:p>
                <a:pPr algn="just"/>
                <a:r>
                  <a:rPr lang="vi-VN" sz="2400" dirty="0"/>
                  <a:t>Cho a, b </a:t>
                </a:r>
                <a14:m>
                  <m:oMath xmlns:m="http://schemas.openxmlformats.org/officeDocument/2006/math">
                    <m:r>
                      <a:rPr lang="vi-VN" sz="2400">
                        <a:latin typeface="Cambria Math" panose="02040503050406030204" pitchFamily="18" charset="0"/>
                      </a:rPr>
                      <m:t>∈ </m:t>
                    </m:r>
                    <m:r>
                      <a:rPr lang="vi-VN" sz="2400">
                        <a:latin typeface="Cambria Math" panose="02040503050406030204" pitchFamily="18" charset="0"/>
                      </a:rPr>
                      <m:t>ℤ</m:t>
                    </m:r>
                    <m:r>
                      <a:rPr lang="vi-VN" sz="2400">
                        <a:latin typeface="Cambria Math" panose="02040503050406030204" pitchFamily="18" charset="0"/>
                      </a:rPr>
                      <m:t> </m:t>
                    </m:r>
                  </m:oMath>
                </a14:m>
                <a:r>
                  <a:rPr lang="vi-VN" sz="2400" dirty="0"/>
                  <a:t>và b </a:t>
                </a:r>
                <a14:m>
                  <m:oMath xmlns:m="http://schemas.openxmlformats.org/officeDocument/2006/math">
                    <m:r>
                      <a:rPr lang="vi-VN" sz="2400">
                        <a:latin typeface="Cambria Math" panose="02040503050406030204" pitchFamily="18" charset="0"/>
                      </a:rPr>
                      <m:t>≠ </m:t>
                    </m:r>
                  </m:oMath>
                </a14:m>
                <a:r>
                  <a:rPr lang="vi-VN" sz="2400" dirty="0"/>
                  <a:t>0. Nếu có số nguyên q sao cho a=bq thì:</a:t>
                </a:r>
              </a:p>
              <a:p>
                <a:pPr marL="214313" indent="-214313" algn="just">
                  <a:buFontTx/>
                  <a:buChar char="-"/>
                </a:pPr>
                <a:r>
                  <a:rPr lang="vi-VN" sz="2400" dirty="0"/>
                  <a:t>Ta nói a chia hết cho b, kí hiệu a </a:t>
                </a:r>
                <a14:m>
                  <m:oMath xmlns:m="http://schemas.openxmlformats.org/officeDocument/2006/math">
                    <m:r>
                      <a:rPr lang="vi-VN" sz="2400" i="1">
                        <a:latin typeface="Cambria Math" panose="02040503050406030204" pitchFamily="18" charset="0"/>
                        <a:ea typeface="Cambria Math" panose="02040503050406030204" pitchFamily="18" charset="0"/>
                      </a:rPr>
                      <m:t>⋮</m:t>
                    </m:r>
                  </m:oMath>
                </a14:m>
                <a:r>
                  <a:rPr lang="vi-VN" sz="2400" dirty="0"/>
                  <a:t> b.</a:t>
                </a:r>
              </a:p>
              <a:p>
                <a:pPr marL="214313" indent="-214313" algn="just">
                  <a:buFontTx/>
                  <a:buChar char="-"/>
                </a:pPr>
                <a:r>
                  <a:rPr lang="vi-VN" sz="2400" dirty="0"/>
                  <a:t>Trong phép chia hết, dấu của thương hai số nguyên cũng giống như dấu của tích.</a:t>
                </a:r>
              </a:p>
              <a:p>
                <a:pPr algn="just"/>
                <a:r>
                  <a:rPr lang="vi-VN" sz="2400" dirty="0"/>
                  <a:t>Ta gọi q là thương của phép chia a cho b, kí hiệu là a : b = q.</a:t>
                </a:r>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152400" y="1039276"/>
                <a:ext cx="6884438" cy="2677656"/>
              </a:xfrm>
              <a:prstGeom prst="rect">
                <a:avLst/>
              </a:prstGeom>
              <a:blipFill rotWithShape="1">
                <a:blip r:embed="rId4"/>
                <a:stretch>
                  <a:fillRect l="-1329" t="-1591" r="-1329" b="-4318"/>
                </a:stretch>
              </a:blipFill>
            </p:spPr>
            <p:txBody>
              <a:bodyPr/>
              <a:lstStyle/>
              <a:p>
                <a:r>
                  <a:rPr lang="en-US">
                    <a:noFill/>
                  </a:rPr>
                  <a:t> </a:t>
                </a:r>
              </a:p>
            </p:txBody>
          </p:sp>
        </mc:Fallback>
      </mc:AlternateContent>
      <p:pic>
        <p:nvPicPr>
          <p:cNvPr id="9" name="Picture 8"/>
          <p:cNvPicPr>
            <a:picLocks noChangeAspect="1"/>
          </p:cNvPicPr>
          <p:nvPr/>
        </p:nvPicPr>
        <p:blipFill>
          <a:blip r:embed="rId5"/>
          <a:stretch>
            <a:fillRect/>
          </a:stretch>
        </p:blipFill>
        <p:spPr>
          <a:xfrm>
            <a:off x="914400" y="3714750"/>
            <a:ext cx="7359905" cy="1403193"/>
          </a:xfrm>
          <a:prstGeom prst="rect">
            <a:avLst/>
          </a:prstGeom>
        </p:spPr>
      </p:pic>
      <p:grpSp>
        <p:nvGrpSpPr>
          <p:cNvPr id="27" name="Group 26"/>
          <p:cNvGrpSpPr/>
          <p:nvPr/>
        </p:nvGrpSpPr>
        <p:grpSpPr>
          <a:xfrm>
            <a:off x="1528706" y="4743038"/>
            <a:ext cx="811898" cy="419512"/>
            <a:chOff x="3401660" y="5666010"/>
            <a:chExt cx="1082530" cy="559349"/>
          </a:xfrm>
          <a:solidFill>
            <a:srgbClr val="FFFF00"/>
          </a:solidFill>
        </p:grpSpPr>
        <p:sp>
          <p:nvSpPr>
            <p:cNvPr id="15" name="Rounded Rectangular Callout 14"/>
            <p:cNvSpPr/>
            <p:nvPr/>
          </p:nvSpPr>
          <p:spPr>
            <a:xfrm rot="10800000">
              <a:off x="3428965" y="5666010"/>
              <a:ext cx="923637" cy="554182"/>
            </a:xfrm>
            <a:prstGeom prst="wedgeRoundRect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8" name="TextBox 17"/>
            <p:cNvSpPr txBox="1"/>
            <p:nvPr/>
          </p:nvSpPr>
          <p:spPr>
            <a:xfrm>
              <a:off x="3401660" y="5732917"/>
              <a:ext cx="1082530" cy="492442"/>
            </a:xfrm>
            <a:prstGeom prst="rect">
              <a:avLst/>
            </a:prstGeom>
            <a:noFill/>
          </p:spPr>
          <p:txBody>
            <a:bodyPr wrap="square" rtlCol="0">
              <a:spAutoFit/>
            </a:bodyPr>
            <a:lstStyle/>
            <a:p>
              <a:r>
                <a:rPr lang="vi-VN" dirty="0">
                  <a:solidFill>
                    <a:srgbClr val="FF0000"/>
                  </a:solidFill>
                </a:rPr>
                <a:t>-1010</a:t>
              </a:r>
              <a:endParaRPr lang="en-US" dirty="0">
                <a:solidFill>
                  <a:srgbClr val="FF0000"/>
                </a:solidFill>
              </a:endParaRPr>
            </a:p>
          </p:txBody>
        </p:sp>
      </p:grpSp>
      <p:grpSp>
        <p:nvGrpSpPr>
          <p:cNvPr id="26" name="Group 25"/>
          <p:cNvGrpSpPr/>
          <p:nvPr/>
        </p:nvGrpSpPr>
        <p:grpSpPr>
          <a:xfrm>
            <a:off x="3323866" y="4739454"/>
            <a:ext cx="790934" cy="423096"/>
            <a:chOff x="5172364" y="5871416"/>
            <a:chExt cx="1054578" cy="564127"/>
          </a:xfrm>
          <a:solidFill>
            <a:srgbClr val="FFFF00"/>
          </a:solidFill>
        </p:grpSpPr>
        <p:sp>
          <p:nvSpPr>
            <p:cNvPr id="16" name="Rounded Rectangular Callout 15"/>
            <p:cNvSpPr/>
            <p:nvPr/>
          </p:nvSpPr>
          <p:spPr>
            <a:xfrm rot="10800000">
              <a:off x="5172364" y="5871416"/>
              <a:ext cx="923637" cy="554182"/>
            </a:xfrm>
            <a:prstGeom prst="wedgeRoundRect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9" name="TextBox 18"/>
            <p:cNvSpPr txBox="1"/>
            <p:nvPr/>
          </p:nvSpPr>
          <p:spPr>
            <a:xfrm>
              <a:off x="5303303" y="5943101"/>
              <a:ext cx="923639" cy="492442"/>
            </a:xfrm>
            <a:prstGeom prst="rect">
              <a:avLst/>
            </a:prstGeom>
            <a:noFill/>
          </p:spPr>
          <p:txBody>
            <a:bodyPr wrap="square" rtlCol="0">
              <a:spAutoFit/>
            </a:bodyPr>
            <a:lstStyle/>
            <a:p>
              <a:r>
                <a:rPr lang="vi-VN" dirty="0">
                  <a:solidFill>
                    <a:srgbClr val="FF0000"/>
                  </a:solidFill>
                </a:rPr>
                <a:t>-8</a:t>
              </a:r>
              <a:endParaRPr lang="en-US" dirty="0">
                <a:solidFill>
                  <a:srgbClr val="FF0000"/>
                </a:solidFill>
              </a:endParaRPr>
            </a:p>
          </p:txBody>
        </p:sp>
      </p:grpSp>
      <p:grpSp>
        <p:nvGrpSpPr>
          <p:cNvPr id="25" name="Group 24"/>
          <p:cNvGrpSpPr/>
          <p:nvPr/>
        </p:nvGrpSpPr>
        <p:grpSpPr>
          <a:xfrm>
            <a:off x="5206785" y="4746913"/>
            <a:ext cx="889215" cy="415637"/>
            <a:chOff x="7092020" y="5785238"/>
            <a:chExt cx="1185619" cy="554182"/>
          </a:xfrm>
          <a:solidFill>
            <a:srgbClr val="FFFF00"/>
          </a:solidFill>
        </p:grpSpPr>
        <p:sp>
          <p:nvSpPr>
            <p:cNvPr id="17" name="Rounded Rectangular Callout 16"/>
            <p:cNvSpPr/>
            <p:nvPr/>
          </p:nvSpPr>
          <p:spPr>
            <a:xfrm rot="10800000">
              <a:off x="7092020" y="5785238"/>
              <a:ext cx="923637" cy="554182"/>
            </a:xfrm>
            <a:prstGeom prst="wedgeRoundRect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0" name="TextBox 19"/>
            <p:cNvSpPr txBox="1"/>
            <p:nvPr/>
          </p:nvSpPr>
          <p:spPr>
            <a:xfrm>
              <a:off x="7289348" y="5834727"/>
              <a:ext cx="988291" cy="492442"/>
            </a:xfrm>
            <a:prstGeom prst="rect">
              <a:avLst/>
            </a:prstGeom>
            <a:noFill/>
          </p:spPr>
          <p:txBody>
            <a:bodyPr wrap="square" rtlCol="0">
              <a:spAutoFit/>
            </a:bodyPr>
            <a:lstStyle/>
            <a:p>
              <a:r>
                <a:rPr lang="vi-VN" dirty="0">
                  <a:solidFill>
                    <a:srgbClr val="FF0000"/>
                  </a:solidFill>
                </a:rPr>
                <a:t>2</a:t>
              </a:r>
              <a:endParaRPr lang="en-US" dirty="0">
                <a:solidFill>
                  <a:srgbClr val="FF0000"/>
                </a:solidFill>
              </a:endParaRPr>
            </a:p>
          </p:txBody>
        </p:sp>
      </p:grpSp>
      <p:grpSp>
        <p:nvGrpSpPr>
          <p:cNvPr id="24" name="Group 23"/>
          <p:cNvGrpSpPr/>
          <p:nvPr/>
        </p:nvGrpSpPr>
        <p:grpSpPr>
          <a:xfrm>
            <a:off x="7239000" y="4736345"/>
            <a:ext cx="702306" cy="426205"/>
            <a:chOff x="8870681" y="5686658"/>
            <a:chExt cx="936408" cy="568273"/>
          </a:xfrm>
          <a:solidFill>
            <a:srgbClr val="FFFF00"/>
          </a:solidFill>
        </p:grpSpPr>
        <p:sp>
          <p:nvSpPr>
            <p:cNvPr id="14" name="Rounded Rectangular Callout 13"/>
            <p:cNvSpPr/>
            <p:nvPr/>
          </p:nvSpPr>
          <p:spPr>
            <a:xfrm rot="10800000">
              <a:off x="8883452" y="5686658"/>
              <a:ext cx="923637" cy="554182"/>
            </a:xfrm>
            <a:prstGeom prst="wedgeRoundRectCallou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1" name="TextBox 20"/>
            <p:cNvSpPr txBox="1"/>
            <p:nvPr/>
          </p:nvSpPr>
          <p:spPr>
            <a:xfrm>
              <a:off x="8870681" y="5762489"/>
              <a:ext cx="886692" cy="492442"/>
            </a:xfrm>
            <a:prstGeom prst="rect">
              <a:avLst/>
            </a:prstGeom>
            <a:noFill/>
          </p:spPr>
          <p:txBody>
            <a:bodyPr wrap="square" rtlCol="0">
              <a:spAutoFit/>
            </a:bodyPr>
            <a:lstStyle/>
            <a:p>
              <a:r>
                <a:rPr lang="vi-VN" dirty="0">
                  <a:solidFill>
                    <a:srgbClr val="FF0000"/>
                  </a:solidFill>
                </a:rPr>
                <a:t>-707</a:t>
              </a:r>
              <a:endParaRPr lang="en-US" dirty="0">
                <a:solidFill>
                  <a:srgbClr val="FF0000"/>
                </a:solidFill>
              </a:endParaRPr>
            </a:p>
          </p:txBody>
        </p:sp>
      </p:grpSp>
      <p:sp>
        <p:nvSpPr>
          <p:cNvPr id="28" name="TextBox 27"/>
          <p:cNvSpPr txBox="1"/>
          <p:nvPr/>
        </p:nvSpPr>
        <p:spPr>
          <a:xfrm>
            <a:off x="76200" y="590550"/>
            <a:ext cx="8660477" cy="415498"/>
          </a:xfrm>
          <a:prstGeom prst="rect">
            <a:avLst/>
          </a:prstGeom>
          <a:noFill/>
        </p:spPr>
        <p:txBody>
          <a:bodyPr wrap="square" rtlCol="0">
            <a:spAutoFit/>
          </a:bodyPr>
          <a:lstStyle/>
          <a:p>
            <a:r>
              <a:rPr lang="en-US" sz="2100" b="1" dirty="0">
                <a:solidFill>
                  <a:srgbClr val="FF0000"/>
                </a:solidFill>
              </a:rPr>
              <a:t>1</a:t>
            </a:r>
            <a:r>
              <a:rPr lang="vi-VN" sz="2100" b="1" smtClean="0">
                <a:solidFill>
                  <a:srgbClr val="FF0000"/>
                </a:solidFill>
              </a:rPr>
              <a:t>. </a:t>
            </a:r>
            <a:r>
              <a:rPr lang="vi-VN" sz="2100" b="1" dirty="0">
                <a:solidFill>
                  <a:srgbClr val="FF0000"/>
                </a:solidFill>
              </a:rPr>
              <a:t>Quan hệ chia hết và phép chia trong tập hợp số nguyên.</a:t>
            </a:r>
            <a:endParaRPr lang="en-US" sz="2100" b="1" dirty="0">
              <a:solidFill>
                <a:srgbClr val="FF0000"/>
              </a:solidFill>
            </a:endParaRPr>
          </a:p>
        </p:txBody>
      </p:sp>
      <p:sp>
        <p:nvSpPr>
          <p:cNvPr id="29"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III. PHÉP CHIA HẾT HAI SỐ NGUYÊN </a:t>
            </a:r>
            <a:endParaRPr lang="en-US" sz="29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156170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90550"/>
            <a:ext cx="5136573"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2</a:t>
            </a:r>
            <a:r>
              <a:rPr lang="vi-VN" sz="2400" b="1" smtClean="0">
                <a:solidFill>
                  <a:srgbClr val="FF0000"/>
                </a:solidFill>
                <a:latin typeface="Times New Roman" panose="02020603050405020304" pitchFamily="18" charset="0"/>
                <a:cs typeface="Times New Roman" panose="02020603050405020304" pitchFamily="18" charset="0"/>
              </a:rPr>
              <a:t>. </a:t>
            </a:r>
            <a:r>
              <a:rPr lang="vi-VN" sz="2400" b="1" dirty="0">
                <a:solidFill>
                  <a:srgbClr val="FF0000"/>
                </a:solidFill>
                <a:latin typeface="Times New Roman" panose="02020603050405020304" pitchFamily="18" charset="0"/>
                <a:cs typeface="Times New Roman" panose="02020603050405020304" pitchFamily="18" charset="0"/>
              </a:rPr>
              <a:t>Bội và ước của một </a:t>
            </a:r>
            <a:r>
              <a:rPr lang="vi-VN" sz="2400" b="1">
                <a:solidFill>
                  <a:srgbClr val="FF0000"/>
                </a:solidFill>
                <a:latin typeface="Times New Roman" panose="02020603050405020304" pitchFamily="18" charset="0"/>
                <a:cs typeface="Times New Roman" panose="02020603050405020304" pitchFamily="18" charset="0"/>
              </a:rPr>
              <a:t>số </a:t>
            </a:r>
            <a:r>
              <a:rPr lang="vi-VN" sz="2400" b="1" smtClean="0">
                <a:solidFill>
                  <a:srgbClr val="FF0000"/>
                </a:solidFill>
                <a:latin typeface="Times New Roman" panose="02020603050405020304" pitchFamily="18" charset="0"/>
                <a:cs typeface="Times New Roman" panose="02020603050405020304" pitchFamily="18" charset="0"/>
              </a:rPr>
              <a:t>nguyên</a:t>
            </a:r>
            <a:endParaRPr lang="en-US" sz="2400"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TextBox 6"/>
              <p:cNvSpPr txBox="1"/>
              <p:nvPr/>
            </p:nvSpPr>
            <p:spPr>
              <a:xfrm>
                <a:off x="0" y="1047750"/>
                <a:ext cx="9144000" cy="954107"/>
              </a:xfrm>
              <a:prstGeom prst="rect">
                <a:avLst/>
              </a:prstGeom>
              <a:solidFill>
                <a:schemeClr val="accent5">
                  <a:lumMod val="40000"/>
                  <a:lumOff val="60000"/>
                </a:schemeClr>
              </a:solidFill>
            </p:spPr>
            <p:txBody>
              <a:bodyPr wrap="square" rtlCol="0">
                <a:spAutoFit/>
              </a:bodyPr>
              <a:lstStyle/>
              <a:p>
                <a:pPr algn="ctr"/>
                <a:r>
                  <a:rPr lang="vi-VN" sz="2800" dirty="0">
                    <a:latin typeface="Times New Roman" panose="02020603050405020304" pitchFamily="18" charset="0"/>
                    <a:cs typeface="Times New Roman" panose="02020603050405020304" pitchFamily="18" charset="0"/>
                  </a:rPr>
                  <a:t>Cho a, b </a:t>
                </a:r>
                <a14:m>
                  <m:oMath xmlns:m="http://schemas.openxmlformats.org/officeDocument/2006/math">
                    <m:r>
                      <a:rPr lang="en-US" sz="2800">
                        <a:latin typeface="Cambria Math" panose="02040503050406030204" pitchFamily="18" charset="0"/>
                      </a:rPr>
                      <m:t>∈</m:t>
                    </m:r>
                    <m:r>
                      <a:rPr lang="vi-VN" sz="2800">
                        <a:latin typeface="Cambria Math" panose="02040503050406030204" pitchFamily="18" charset="0"/>
                      </a:rPr>
                      <m:t> </m:t>
                    </m:r>
                    <m:r>
                      <a:rPr lang="en-US" sz="2800">
                        <a:latin typeface="Cambria Math" panose="02040503050406030204" pitchFamily="18" charset="0"/>
                      </a:rPr>
                      <m:t>ℤ</m:t>
                    </m:r>
                  </m:oMath>
                </a14:m>
                <a:r>
                  <a:rPr lang="vi-VN" sz="2800" dirty="0">
                    <a:latin typeface="Times New Roman" panose="02020603050405020304" pitchFamily="18" charset="0"/>
                    <a:cs typeface="Times New Roman" panose="02020603050405020304" pitchFamily="18" charset="0"/>
                  </a:rPr>
                  <a:t> . Nếu a </a:t>
                </a:r>
                <a14:m>
                  <m:oMath xmlns:m="http://schemas.openxmlformats.org/officeDocument/2006/math">
                    <m:r>
                      <a:rPr lang="vi-VN" sz="2800" i="1">
                        <a:latin typeface="Cambria Math" panose="02040503050406030204" pitchFamily="18" charset="0"/>
                        <a:ea typeface="Cambria Math" panose="02040503050406030204" pitchFamily="18" charset="0"/>
                      </a:rPr>
                      <m:t>⋮</m:t>
                    </m:r>
                    <m:r>
                      <m:rPr>
                        <m:sty m:val="p"/>
                      </m:rPr>
                      <a:rPr lang="vi-VN" sz="2800" i="1">
                        <a:latin typeface="Cambria Math" panose="02040503050406030204" pitchFamily="18" charset="0"/>
                        <a:ea typeface="Cambria Math" panose="02040503050406030204" pitchFamily="18" charset="0"/>
                      </a:rPr>
                      <m:t>b</m:t>
                    </m:r>
                  </m:oMath>
                </a14:m>
                <a:r>
                  <a:rPr lang="vi-VN" sz="2800" dirty="0">
                    <a:latin typeface="Times New Roman" panose="02020603050405020304" pitchFamily="18" charset="0"/>
                    <a:cs typeface="Times New Roman" panose="02020603050405020304" pitchFamily="18" charset="0"/>
                  </a:rPr>
                  <a:t> thì ta nói a là bội của </a:t>
                </a:r>
                <a:r>
                  <a:rPr lang="vi-VN" sz="2800">
                    <a:latin typeface="Times New Roman" panose="02020603050405020304" pitchFamily="18" charset="0"/>
                    <a:cs typeface="Times New Roman" panose="02020603050405020304" pitchFamily="18" charset="0"/>
                  </a:rPr>
                  <a:t>b </a:t>
                </a:r>
                <a:endParaRPr lang="en-US" sz="2800" smtClean="0">
                  <a:latin typeface="Times New Roman" panose="02020603050405020304" pitchFamily="18" charset="0"/>
                  <a:cs typeface="Times New Roman" panose="02020603050405020304" pitchFamily="18" charset="0"/>
                </a:endParaRPr>
              </a:p>
              <a:p>
                <a:pPr algn="ctr"/>
                <a:r>
                  <a:rPr lang="vi-VN" sz="2800" smtClean="0">
                    <a:latin typeface="Times New Roman" panose="02020603050405020304" pitchFamily="18" charset="0"/>
                    <a:cs typeface="Times New Roman" panose="02020603050405020304" pitchFamily="18" charset="0"/>
                  </a:rPr>
                  <a:t>và </a:t>
                </a:r>
                <a:r>
                  <a:rPr lang="vi-VN" sz="2800" dirty="0">
                    <a:latin typeface="Times New Roman" panose="02020603050405020304" pitchFamily="18" charset="0"/>
                    <a:cs typeface="Times New Roman" panose="02020603050405020304" pitchFamily="18" charset="0"/>
                  </a:rPr>
                  <a:t>b là ước của a.</a:t>
                </a:r>
                <a:endParaRPr lang="en-US" sz="28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0" y="1047750"/>
                <a:ext cx="9144000" cy="954107"/>
              </a:xfrm>
              <a:prstGeom prst="rect">
                <a:avLst/>
              </a:prstGeom>
              <a:blipFill rotWithShape="1">
                <a:blip r:embed="rId2"/>
                <a:stretch>
                  <a:fillRect t="-6410"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0" y="2070126"/>
                <a:ext cx="9144000" cy="523220"/>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Ví dụ</a:t>
                </a:r>
                <a:r>
                  <a:rPr lang="vi-VN" sz="2800">
                    <a:latin typeface="Times New Roman" panose="02020603050405020304" pitchFamily="18" charset="0"/>
                    <a:cs typeface="Times New Roman" panose="02020603050405020304" pitchFamily="18" charset="0"/>
                  </a:rPr>
                  <a:t>: </a:t>
                </a:r>
                <a:r>
                  <a:rPr lang="en-US" sz="2800" smtClean="0">
                    <a:latin typeface="Times New Roman" panose="02020603050405020304" pitchFamily="18" charset="0"/>
                    <a:cs typeface="Times New Roman" panose="02020603050405020304" pitchFamily="18" charset="0"/>
                  </a:rPr>
                  <a:t>a) </a:t>
                </a:r>
                <a:r>
                  <a:rPr lang="vi-VN" sz="2800" smtClean="0">
                    <a:latin typeface="Times New Roman" panose="02020603050405020304" pitchFamily="18" charset="0"/>
                    <a:cs typeface="Times New Roman" panose="02020603050405020304" pitchFamily="18" charset="0"/>
                  </a:rPr>
                  <a:t>15 </a:t>
                </a:r>
                <a14:m>
                  <m:oMath xmlns:m="http://schemas.openxmlformats.org/officeDocument/2006/math">
                    <m:r>
                      <a:rPr lang="vi-VN" sz="2800" i="1">
                        <a:latin typeface="Cambria Math" panose="02040503050406030204" pitchFamily="18" charset="0"/>
                        <a:ea typeface="Cambria Math" panose="02040503050406030204" pitchFamily="18" charset="0"/>
                      </a:rPr>
                      <m:t>⋮(−3</m:t>
                    </m:r>
                  </m:oMath>
                </a14:m>
                <a:r>
                  <a:rPr lang="vi-VN" sz="280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thì</a:t>
                </a:r>
                <a:r>
                  <a:rPr lang="en-US" sz="2800" smtClean="0">
                    <a:latin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cs typeface="Times New Roman" panose="02020603050405020304" pitchFamily="18" charset="0"/>
                  </a:rPr>
                  <a:t>15 </a:t>
                </a:r>
                <a:r>
                  <a:rPr lang="vi-VN" sz="2800" dirty="0">
                    <a:latin typeface="Times New Roman" panose="02020603050405020304" pitchFamily="18" charset="0"/>
                    <a:cs typeface="Times New Roman" panose="02020603050405020304" pitchFamily="18" charset="0"/>
                  </a:rPr>
                  <a:t>là bội của (-3) và (-3) là ước của 15.</a:t>
                </a:r>
                <a:endParaRPr lang="en-US" sz="2800" dirty="0">
                  <a:latin typeface="Times New Roman" panose="02020603050405020304" pitchFamily="18" charset="0"/>
                  <a:cs typeface="Times New Roman" panose="02020603050405020304" pitchFamily="18"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0" y="2070126"/>
                <a:ext cx="9144000" cy="523220"/>
              </a:xfrm>
              <a:prstGeom prst="rect">
                <a:avLst/>
              </a:prstGeom>
              <a:blipFill rotWithShape="1">
                <a:blip r:embed="rId3"/>
                <a:stretch>
                  <a:fillRect l="-1333" t="-11765" r="-267" b="-32941"/>
                </a:stretch>
              </a:blipFill>
            </p:spPr>
            <p:txBody>
              <a:bodyPr/>
              <a:lstStyle/>
              <a:p>
                <a:r>
                  <a:rPr lang="en-US">
                    <a:noFill/>
                  </a:rPr>
                  <a:t> </a:t>
                </a:r>
              </a:p>
            </p:txBody>
          </p:sp>
        </mc:Fallback>
      </mc:AlternateContent>
      <p:sp>
        <p:nvSpPr>
          <p:cNvPr id="12" name="TextBox 11"/>
          <p:cNvSpPr txBox="1"/>
          <p:nvPr/>
        </p:nvSpPr>
        <p:spPr>
          <a:xfrm>
            <a:off x="990600" y="2607991"/>
            <a:ext cx="3810000" cy="954107"/>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b) </a:t>
            </a:r>
            <a:r>
              <a:rPr lang="vi-VN" sz="2800" smtClean="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10 là một bội của 2.</a:t>
            </a:r>
          </a:p>
          <a:p>
            <a:r>
              <a:rPr lang="en-US" sz="2800" smtClean="0">
                <a:latin typeface="Times New Roman" panose="02020603050405020304" pitchFamily="18" charset="0"/>
                <a:cs typeface="Times New Roman" panose="02020603050405020304" pitchFamily="18" charset="0"/>
              </a:rPr>
              <a:t>c) </a:t>
            </a:r>
            <a:r>
              <a:rPr lang="vi-VN" sz="2800" smtClean="0">
                <a:latin typeface="Times New Roman" panose="02020603050405020304" pitchFamily="18" charset="0"/>
                <a:cs typeface="Times New Roman" panose="02020603050405020304" pitchFamily="18" charset="0"/>
              </a:rPr>
              <a:t>Ư(5</a:t>
            </a:r>
            <a:r>
              <a:rPr lang="vi-VN" sz="2800" dirty="0">
                <a:latin typeface="Times New Roman" panose="02020603050405020304" pitchFamily="18" charset="0"/>
                <a:cs typeface="Times New Roman" panose="02020603050405020304" pitchFamily="18" charset="0"/>
              </a:rPr>
              <a:t>) = {-5; -1; 1; 5}</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TextBox 12"/>
              <p:cNvSpPr txBox="1"/>
              <p:nvPr/>
            </p:nvSpPr>
            <p:spPr>
              <a:xfrm>
                <a:off x="1066800" y="3682748"/>
                <a:ext cx="4009668" cy="1175002"/>
              </a:xfrm>
              <a:prstGeom prst="rect">
                <a:avLst/>
              </a:prstGeom>
              <a:noFill/>
            </p:spPr>
            <p:txBody>
              <a:bodyPr wrap="square" rtlCol="0">
                <a:spAutoFit/>
              </a:bodyPr>
              <a:lstStyle/>
              <a:p>
                <a:r>
                  <a:rPr lang="vi-VN" sz="2400" b="1" dirty="0" smtClean="0">
                    <a:solidFill>
                      <a:srgbClr val="FF0000"/>
                    </a:solidFill>
                    <a:latin typeface="Times New Roman" panose="02020603050405020304" pitchFamily="18" charset="0"/>
                    <a:cs typeface="Times New Roman" panose="02020603050405020304" pitchFamily="18" charset="0"/>
                  </a:rPr>
                  <a:t>Chú ý:</a:t>
                </a:r>
              </a:p>
              <a:p>
                <a14:m>
                  <m:oMath xmlns:m="http://schemas.openxmlformats.org/officeDocument/2006/math">
                    <m:d>
                      <m:dPr>
                        <m:begChr m:val=""/>
                        <m:endChr m:val="}"/>
                        <m:ctrlPr>
                          <a:rPr lang="en-US" sz="2400" b="1" i="1">
                            <a:solidFill>
                              <a:srgbClr val="FF0000"/>
                            </a:solidFill>
                            <a:latin typeface="Cambria Math"/>
                          </a:rPr>
                        </m:ctrlPr>
                      </m:dPr>
                      <m:e>
                        <m:m>
                          <m:mPr>
                            <m:mcs>
                              <m:mc>
                                <m:mcPr>
                                  <m:count m:val="1"/>
                                  <m:mcJc m:val="center"/>
                                </m:mcPr>
                              </m:mc>
                            </m:mcs>
                            <m:ctrlPr>
                              <a:rPr lang="en-US" sz="2400" b="1" i="1">
                                <a:solidFill>
                                  <a:srgbClr val="FF0000"/>
                                </a:solidFill>
                                <a:latin typeface="Cambria Math"/>
                              </a:rPr>
                            </m:ctrlPr>
                          </m:mPr>
                          <m:mr>
                            <m:e>
                              <m:r>
                                <m:rPr>
                                  <m:brk m:alnAt="7"/>
                                </m:rPr>
                                <a:rPr lang="en-US" sz="2400" b="1" i="1" smtClean="0">
                                  <a:solidFill>
                                    <a:srgbClr val="FF0000"/>
                                  </a:solidFill>
                                  <a:latin typeface="Cambria Math"/>
                                </a:rPr>
                                <m:t>𝒙</m:t>
                              </m:r>
                              <m:r>
                                <a:rPr lang="vi-VN" sz="2400" b="1" i="1">
                                  <a:solidFill>
                                    <a:srgbClr val="FF0000"/>
                                  </a:solidFill>
                                  <a:latin typeface="Cambria Math" panose="02040503050406030204" pitchFamily="18" charset="0"/>
                                </a:rPr>
                                <m:t> </m:t>
                              </m:r>
                              <m:r>
                                <a:rPr lang="vi-VN" sz="2400" b="1" i="1">
                                  <a:solidFill>
                                    <a:srgbClr val="FF0000"/>
                                  </a:solidFill>
                                  <a:latin typeface="Cambria Math" panose="02040503050406030204" pitchFamily="18" charset="0"/>
                                  <a:ea typeface="Cambria Math" panose="02040503050406030204" pitchFamily="18" charset="0"/>
                                </a:rPr>
                                <m:t>∈ Ư(</m:t>
                              </m:r>
                              <m:r>
                                <a:rPr lang="vi-VN" sz="2400" b="1" i="1">
                                  <a:solidFill>
                                    <a:srgbClr val="FF0000"/>
                                  </a:solidFill>
                                  <a:latin typeface="Cambria Math" panose="02040503050406030204" pitchFamily="18" charset="0"/>
                                  <a:ea typeface="Cambria Math" panose="02040503050406030204" pitchFamily="18" charset="0"/>
                                </a:rPr>
                                <m:t>𝒂</m:t>
                              </m:r>
                              <m:r>
                                <a:rPr lang="vi-VN" sz="2400" b="1" i="1">
                                  <a:solidFill>
                                    <a:srgbClr val="FF0000"/>
                                  </a:solidFill>
                                  <a:latin typeface="Cambria Math" panose="02040503050406030204" pitchFamily="18" charset="0"/>
                                  <a:ea typeface="Cambria Math" panose="02040503050406030204" pitchFamily="18" charset="0"/>
                                </a:rPr>
                                <m:t>)</m:t>
                              </m:r>
                            </m:e>
                          </m:mr>
                          <m:mr>
                            <m:e>
                              <m:r>
                                <a:rPr lang="en-US" sz="2400" b="1" i="1" smtClean="0">
                                  <a:solidFill>
                                    <a:srgbClr val="FF0000"/>
                                  </a:solidFill>
                                  <a:latin typeface="Cambria Math"/>
                                  <a:ea typeface="Cambria Math" panose="02040503050406030204" pitchFamily="18" charset="0"/>
                                </a:rPr>
                                <m:t>𝒙</m:t>
                              </m:r>
                              <m:r>
                                <a:rPr lang="vi-VN" sz="2400" b="1" i="1">
                                  <a:solidFill>
                                    <a:srgbClr val="FF0000"/>
                                  </a:solidFill>
                                  <a:latin typeface="Cambria Math" panose="02040503050406030204" pitchFamily="18" charset="0"/>
                                </a:rPr>
                                <m:t> ∈ Ư(</m:t>
                              </m:r>
                              <m:r>
                                <a:rPr lang="vi-VN" sz="2400" b="1" i="1">
                                  <a:solidFill>
                                    <a:srgbClr val="FF0000"/>
                                  </a:solidFill>
                                  <a:latin typeface="Cambria Math" panose="02040503050406030204" pitchFamily="18" charset="0"/>
                                  <a:ea typeface="Cambria Math" panose="02040503050406030204" pitchFamily="18" charset="0"/>
                                </a:rPr>
                                <m:t>𝒃</m:t>
                              </m:r>
                              <m:r>
                                <a:rPr lang="vi-VN" sz="2400" b="1" i="1">
                                  <a:solidFill>
                                    <a:srgbClr val="FF0000"/>
                                  </a:solidFill>
                                  <a:latin typeface="Cambria Math" panose="02040503050406030204" pitchFamily="18" charset="0"/>
                                  <a:ea typeface="Cambria Math" panose="02040503050406030204" pitchFamily="18" charset="0"/>
                                </a:rPr>
                                <m:t>)</m:t>
                              </m:r>
                            </m:e>
                          </m:mr>
                        </m:m>
                      </m:e>
                    </m:d>
                    <m:r>
                      <a:rPr lang="en-US" sz="2400" b="1" dirty="0">
                        <a:solidFill>
                          <a:srgbClr val="FF0000"/>
                        </a:solidFill>
                        <a:latin typeface="Cambria Math" panose="02040503050406030204" pitchFamily="18" charset="0"/>
                      </a:rPr>
                      <m:t>⇒</m:t>
                    </m:r>
                    <m:r>
                      <a:rPr lang="en-US" sz="2400" b="1" i="1" dirty="0" smtClean="0">
                        <a:solidFill>
                          <a:srgbClr val="FF0000"/>
                        </a:solidFill>
                        <a:latin typeface="Cambria Math"/>
                      </a:rPr>
                      <m:t>𝒙</m:t>
                    </m:r>
                    <m:r>
                      <a:rPr lang="vi-VN" sz="2400" b="1" i="1" dirty="0">
                        <a:solidFill>
                          <a:srgbClr val="FF0000"/>
                        </a:solidFill>
                        <a:latin typeface="Cambria Math" panose="02040503050406030204" pitchFamily="18" charset="0"/>
                        <a:ea typeface="Cambria Math" panose="02040503050406030204" pitchFamily="18" charset="0"/>
                      </a:rPr>
                      <m:t>∈</m:t>
                    </m:r>
                    <m:r>
                      <a:rPr lang="en-US" sz="2400" b="1" i="0" dirty="0" smtClean="0">
                        <a:solidFill>
                          <a:srgbClr val="FF0000"/>
                        </a:solidFill>
                        <a:latin typeface="Cambria Math"/>
                        <a:ea typeface="Cambria Math" panose="02040503050406030204" pitchFamily="18" charset="0"/>
                      </a:rPr>
                      <m:t>Ư</m:t>
                    </m:r>
                    <m:r>
                      <a:rPr lang="en-US" sz="2400" b="1" i="0" dirty="0" smtClean="0">
                        <a:solidFill>
                          <a:srgbClr val="FF0000"/>
                        </a:solidFill>
                        <a:latin typeface="Cambria Math"/>
                        <a:ea typeface="Cambria Math" panose="02040503050406030204" pitchFamily="18" charset="0"/>
                      </a:rPr>
                      <m:t>𝐂</m:t>
                    </m:r>
                  </m:oMath>
                </a14:m>
                <a:r>
                  <a:rPr lang="vi-VN" sz="2400" b="1" dirty="0" smtClean="0">
                    <a:solidFill>
                      <a:srgbClr val="FF0000"/>
                    </a:solidFill>
                    <a:latin typeface="Times New Roman" panose="02020603050405020304" pitchFamily="18" charset="0"/>
                    <a:cs typeface="Times New Roman" panose="02020603050405020304" pitchFamily="18" charset="0"/>
                  </a:rPr>
                  <a:t>(a,b</a:t>
                </a:r>
                <a:r>
                  <a:rPr lang="vi-VN" sz="2400" b="1" dirty="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066800" y="3682748"/>
                <a:ext cx="4009668" cy="1175002"/>
              </a:xfrm>
              <a:prstGeom prst="rect">
                <a:avLst/>
              </a:prstGeom>
              <a:blipFill rotWithShape="1">
                <a:blip r:embed="rId4"/>
                <a:stretch>
                  <a:fillRect l="-2280" t="-4145"/>
                </a:stretch>
              </a:blipFill>
            </p:spPr>
            <p:txBody>
              <a:bodyPr/>
              <a:lstStyle/>
              <a:p>
                <a:r>
                  <a:rPr lang="en-US">
                    <a:noFill/>
                  </a:rPr>
                  <a:t> </a:t>
                </a:r>
              </a:p>
            </p:txBody>
          </p:sp>
        </mc:Fallback>
      </mc:AlternateContent>
      <p:sp>
        <p:nvSpPr>
          <p:cNvPr id="15"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III. PHÉP CHIA HẾT HAI SỐ NGUYÊN </a:t>
            </a:r>
            <a:endParaRPr lang="en-US" sz="29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695992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P spid="1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677400" y="4533900"/>
            <a:ext cx="609600" cy="6096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857499"/>
            <a:ext cx="91440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828800" y="70188"/>
            <a:ext cx="5410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7725" y="257711"/>
            <a:ext cx="3212738" cy="1323439"/>
          </a:xfrm>
          <a:prstGeom prst="rect">
            <a:avLst/>
          </a:prstGeom>
          <a:noFill/>
        </p:spPr>
        <p:txBody>
          <a:bodyPr wrap="none" rtlCol="0">
            <a:spAutoFit/>
          </a:bodyPr>
          <a:lstStyle/>
          <a:p>
            <a:pPr algn="ctr"/>
            <a:r>
              <a:rPr lang="en-US" sz="4000" b="1" dirty="0" smtClean="0">
                <a:solidFill>
                  <a:srgbClr val="CC0066"/>
                </a:solidFill>
                <a:latin typeface="Arial" panose="020B0604020202020204" pitchFamily="34" charset="0"/>
                <a:cs typeface="Arial" panose="020B0604020202020204" pitchFamily="34" charset="0"/>
              </a:rPr>
              <a:t>GIẢI CỨU</a:t>
            </a:r>
          </a:p>
          <a:p>
            <a:pPr algn="ctr"/>
            <a:r>
              <a:rPr lang="en-US" sz="4000" b="1" dirty="0" smtClean="0">
                <a:solidFill>
                  <a:srgbClr val="CC0066"/>
                </a:solidFill>
                <a:latin typeface="Arial" panose="020B0604020202020204" pitchFamily="34" charset="0"/>
                <a:cs typeface="Arial" panose="020B0604020202020204" pitchFamily="34" charset="0"/>
              </a:rPr>
              <a:t>ĐẠI DƯƠNG</a:t>
            </a:r>
            <a:endParaRPr lang="en-US" sz="4000" b="1" dirty="0">
              <a:solidFill>
                <a:srgbClr val="CC0066"/>
              </a:solidFill>
              <a:latin typeface="Arial" panose="020B0604020202020204" pitchFamily="34" charset="0"/>
              <a:cs typeface="Arial" panose="020B0604020202020204" pitchFamily="34" charset="0"/>
            </a:endParaRPr>
          </a:p>
        </p:txBody>
      </p:sp>
      <p:pic>
        <p:nvPicPr>
          <p:cNvPr id="7" name="Picture 11" descr="C:\Users\ADMIN\Desktop\Tai nguyen thiet ke tro choi\Angry birds epic birds\1505573783630 (2).png">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14800" y="4500336"/>
            <a:ext cx="1069648" cy="585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22568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20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7"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5486400" y="3544963"/>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2510092" y="2901656"/>
            <a:ext cx="2106689" cy="1795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1924050"/>
            <a:ext cx="5819775" cy="8915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2600" y="57150"/>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2667000" y="819150"/>
            <a:ext cx="4191000" cy="523220"/>
          </a:xfrm>
          <a:prstGeom prst="rect">
            <a:avLst/>
          </a:prstGeom>
          <a:noFill/>
        </p:spPr>
        <p:txBody>
          <a:bodyPr wrap="square" rtlCol="0">
            <a:spAutoFit/>
          </a:bodyPr>
          <a:lstStyle/>
          <a:p>
            <a:pPr algn="ctr"/>
            <a:r>
              <a:rPr lang="vi-VN" sz="2800" dirty="0" smtClean="0">
                <a:solidFill>
                  <a:srgbClr val="0033CC"/>
                </a:solidFill>
              </a:rPr>
              <a:t>Ước của -3 là:</a:t>
            </a:r>
            <a:endParaRPr lang="en-US" sz="2800" dirty="0">
              <a:solidFill>
                <a:srgbClr val="0033CC"/>
              </a:solidFill>
            </a:endParaRPr>
          </a:p>
        </p:txBody>
      </p:sp>
      <p:sp>
        <p:nvSpPr>
          <p:cNvPr id="5" name="Rounded Rectangle 4"/>
          <p:cNvSpPr/>
          <p:nvPr/>
        </p:nvSpPr>
        <p:spPr>
          <a:xfrm>
            <a:off x="152400" y="22551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A.</a:t>
            </a:r>
            <a:r>
              <a:rPr lang="vi-VN" sz="2400" dirty="0" smtClean="0">
                <a:solidFill>
                  <a:srgbClr val="0033CC"/>
                </a:solidFill>
              </a:rPr>
              <a:t> 2</a:t>
            </a:r>
            <a:endParaRPr lang="en-US" sz="2400" dirty="0">
              <a:solidFill>
                <a:srgbClr val="0033CC"/>
              </a:solidFill>
            </a:endParaRPr>
          </a:p>
        </p:txBody>
      </p:sp>
      <p:sp>
        <p:nvSpPr>
          <p:cNvPr id="15" name="Rounded Rectangle 14"/>
          <p:cNvSpPr/>
          <p:nvPr/>
        </p:nvSpPr>
        <p:spPr>
          <a:xfrm>
            <a:off x="2416987" y="22551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B.</a:t>
            </a:r>
            <a:r>
              <a:rPr lang="vi-VN" sz="2400" dirty="0" smtClean="0">
                <a:solidFill>
                  <a:srgbClr val="0033CC"/>
                </a:solidFill>
              </a:rPr>
              <a:t> -6</a:t>
            </a:r>
            <a:endParaRPr lang="en-US" sz="2400" dirty="0">
              <a:solidFill>
                <a:srgbClr val="0033CC"/>
              </a:solidFill>
            </a:endParaRPr>
          </a:p>
        </p:txBody>
      </p:sp>
      <p:sp>
        <p:nvSpPr>
          <p:cNvPr id="16" name="Rounded Rectangle 15"/>
          <p:cNvSpPr/>
          <p:nvPr/>
        </p:nvSpPr>
        <p:spPr>
          <a:xfrm>
            <a:off x="4707523" y="2266950"/>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C.</a:t>
            </a:r>
            <a:r>
              <a:rPr lang="vi-VN" sz="2400" dirty="0" smtClean="0">
                <a:solidFill>
                  <a:srgbClr val="0033CC"/>
                </a:solidFill>
              </a:rPr>
              <a:t>  0</a:t>
            </a:r>
            <a:endParaRPr lang="en-US" sz="2400" dirty="0">
              <a:solidFill>
                <a:srgbClr val="0033CC"/>
              </a:solidFill>
            </a:endParaRPr>
          </a:p>
        </p:txBody>
      </p:sp>
      <p:sp>
        <p:nvSpPr>
          <p:cNvPr id="17" name="Rounded Rectangle 16"/>
          <p:cNvSpPr/>
          <p:nvPr/>
        </p:nvSpPr>
        <p:spPr>
          <a:xfrm>
            <a:off x="7010400" y="22551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D.</a:t>
            </a:r>
            <a:r>
              <a:rPr lang="vi-VN" sz="2000" dirty="0">
                <a:solidFill>
                  <a:srgbClr val="0033CC"/>
                </a:solidFill>
              </a:rPr>
              <a:t> </a:t>
            </a:r>
            <a:r>
              <a:rPr lang="vi-VN" sz="2000" dirty="0" smtClean="0">
                <a:solidFill>
                  <a:srgbClr val="0033CC"/>
                </a:solidFill>
              </a:rPr>
              <a:t>3</a:t>
            </a:r>
            <a:endParaRPr lang="en-US" sz="2000" dirty="0">
              <a:solidFill>
                <a:srgbClr val="0033CC"/>
              </a:solidFill>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82493" y="3790950"/>
            <a:ext cx="1361507"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91014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21" presetClass="emph" presetSubtype="0" repeatCount="indefinite" fill="hold" grpId="1" nodeType="withEffect">
                                  <p:stCondLst>
                                    <p:cond delay="0"/>
                                  </p:stCondLst>
                                  <p:childTnLst>
                                    <p:animClr clrSpc="hsl" dir="cw">
                                      <p:cBhvr override="childStyle">
                                        <p:cTn id="59" dur="500" fill="hold"/>
                                        <p:tgtEl>
                                          <p:spTgt spid="17"/>
                                        </p:tgtEl>
                                        <p:attrNameLst>
                                          <p:attrName>style.color</p:attrName>
                                        </p:attrNameLst>
                                      </p:cBhvr>
                                      <p:by>
                                        <p:hsl h="7200000" s="0" l="0"/>
                                      </p:by>
                                    </p:animClr>
                                    <p:animClr clrSpc="hsl" dir="cw">
                                      <p:cBhvr>
                                        <p:cTn id="60" dur="500" fill="hold"/>
                                        <p:tgtEl>
                                          <p:spTgt spid="17"/>
                                        </p:tgtEl>
                                        <p:attrNameLst>
                                          <p:attrName>fillcolor</p:attrName>
                                        </p:attrNameLst>
                                      </p:cBhvr>
                                      <p:by>
                                        <p:hsl h="7200000" s="0" l="0"/>
                                      </p:by>
                                    </p:animClr>
                                    <p:animClr clrSpc="hsl" dir="cw">
                                      <p:cBhvr>
                                        <p:cTn id="61" dur="500" fill="hold"/>
                                        <p:tgtEl>
                                          <p:spTgt spid="17"/>
                                        </p:tgtEl>
                                        <p:attrNameLst>
                                          <p:attrName>stroke.color</p:attrName>
                                        </p:attrNameLst>
                                      </p:cBhvr>
                                      <p:by>
                                        <p:hsl h="7200000" s="0" l="0"/>
                                      </p:by>
                                    </p:animClr>
                                    <p:set>
                                      <p:cBhvr>
                                        <p:cTn id="62" dur="500" fill="hold"/>
                                        <p:tgtEl>
                                          <p:spTgt spid="17"/>
                                        </p:tgtEl>
                                        <p:attrNameLst>
                                          <p:attrName>fill.type</p:attrName>
                                        </p:attrNameLst>
                                      </p:cBhvr>
                                      <p:to>
                                        <p:strVal val="solid"/>
                                      </p:to>
                                    </p:set>
                                  </p:childTnLst>
                                </p:cTn>
                              </p:par>
                              <p:par>
                                <p:cTn id="63" presetID="35" presetClass="path" presetSubtype="0" accel="50000" decel="50000" fill="hold" nodeType="withEffect">
                                  <p:stCondLst>
                                    <p:cond delay="0"/>
                                  </p:stCondLst>
                                  <p:childTnLst>
                                    <p:animMotion origin="layout" path="M -1.11111E-6 4.93827E-7 L -0.13403 0.02438 " pathEditMode="relative" rAng="0" ptsTypes="AA">
                                      <p:cBhvr>
                                        <p:cTn id="64"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5" restart="whenNotActive" fill="hold" evtFilter="cancelBubble" nodeType="interactiveSeq">
                <p:stCondLst>
                  <p:cond evt="onClick" delay="0">
                    <p:tgtEl>
                      <p:spTgt spid="16"/>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16"/>
                                        </p:tgtEl>
                                      </p:cBhvr>
                                    </p:animEffect>
                                    <p:anim calcmode="lin" valueType="num">
                                      <p:cBhvr>
                                        <p:cTn id="70" dur="1000"/>
                                        <p:tgtEl>
                                          <p:spTgt spid="16"/>
                                        </p:tgtEl>
                                        <p:attrNameLst>
                                          <p:attrName>ppt_x</p:attrName>
                                        </p:attrNameLst>
                                      </p:cBhvr>
                                      <p:tavLst>
                                        <p:tav tm="0">
                                          <p:val>
                                            <p:strVal val="ppt_x"/>
                                          </p:val>
                                        </p:tav>
                                        <p:tav tm="100000">
                                          <p:val>
                                            <p:strVal val="ppt_x"/>
                                          </p:val>
                                        </p:tav>
                                      </p:tavLst>
                                    </p:anim>
                                    <p:anim calcmode="lin" valueType="num">
                                      <p:cBhvr>
                                        <p:cTn id="71" dur="1000"/>
                                        <p:tgtEl>
                                          <p:spTgt spid="16"/>
                                        </p:tgtEl>
                                        <p:attrNameLst>
                                          <p:attrName>ppt_y</p:attrName>
                                        </p:attrNameLst>
                                      </p:cBhvr>
                                      <p:tavLst>
                                        <p:tav tm="0">
                                          <p:val>
                                            <p:strVal val="ppt_y"/>
                                          </p:val>
                                        </p:tav>
                                        <p:tav tm="100000">
                                          <p:val>
                                            <p:strVal val="ppt_y+.1"/>
                                          </p:val>
                                        </p:tav>
                                      </p:tavLst>
                                    </p:anim>
                                    <p:set>
                                      <p:cBhvr>
                                        <p:cTn id="7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3" restart="whenNotActive" fill="hold" evtFilter="cancelBubble" nodeType="interactiveSeq">
                <p:stCondLst>
                  <p:cond evt="onClick" delay="0">
                    <p:tgtEl>
                      <p:spTgt spid="15"/>
                    </p:tgtEl>
                  </p:cond>
                </p:stCondLst>
                <p:endSync evt="end" delay="0">
                  <p:rtn val="all"/>
                </p:endSync>
                <p:childTnLst>
                  <p:par>
                    <p:cTn id="74" fill="hold">
                      <p:stCondLst>
                        <p:cond delay="0"/>
                      </p:stCondLst>
                      <p:childTnLst>
                        <p:par>
                          <p:cTn id="75" fill="hold">
                            <p:stCondLst>
                              <p:cond delay="0"/>
                            </p:stCondLst>
                            <p:childTnLst>
                              <p:par>
                                <p:cTn id="76" presetID="42" presetClass="exit" presetSubtype="0" fill="hold" grpId="1" nodeType="clickEffect">
                                  <p:stCondLst>
                                    <p:cond delay="0"/>
                                  </p:stCondLst>
                                  <p:childTnLst>
                                    <p:animEffect transition="out" filter="fade">
                                      <p:cBhvr>
                                        <p:cTn id="77" dur="1000"/>
                                        <p:tgtEl>
                                          <p:spTgt spid="15"/>
                                        </p:tgtEl>
                                      </p:cBhvr>
                                    </p:animEffect>
                                    <p:anim calcmode="lin" valueType="num">
                                      <p:cBhvr>
                                        <p:cTn id="78" dur="1000"/>
                                        <p:tgtEl>
                                          <p:spTgt spid="15"/>
                                        </p:tgtEl>
                                        <p:attrNameLst>
                                          <p:attrName>ppt_x</p:attrName>
                                        </p:attrNameLst>
                                      </p:cBhvr>
                                      <p:tavLst>
                                        <p:tav tm="0">
                                          <p:val>
                                            <p:strVal val="ppt_x"/>
                                          </p:val>
                                        </p:tav>
                                        <p:tav tm="100000">
                                          <p:val>
                                            <p:strVal val="ppt_x"/>
                                          </p:val>
                                        </p:tav>
                                      </p:tavLst>
                                    </p:anim>
                                    <p:anim calcmode="lin" valueType="num">
                                      <p:cBhvr>
                                        <p:cTn id="79" dur="1000"/>
                                        <p:tgtEl>
                                          <p:spTgt spid="15"/>
                                        </p:tgtEl>
                                        <p:attrNameLst>
                                          <p:attrName>ppt_y</p:attrName>
                                        </p:attrNameLst>
                                      </p:cBhvr>
                                      <p:tavLst>
                                        <p:tav tm="0">
                                          <p:val>
                                            <p:strVal val="ppt_y"/>
                                          </p:val>
                                        </p:tav>
                                        <p:tav tm="100000">
                                          <p:val>
                                            <p:strVal val="ppt_y+.1"/>
                                          </p:val>
                                        </p:tav>
                                      </p:tavLst>
                                    </p:anim>
                                    <p:set>
                                      <p:cBhvr>
                                        <p:cTn id="80"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1" restart="whenNotActive" fill="hold" evtFilter="cancelBubble" nodeType="interactiveSeq">
                <p:stCondLst>
                  <p:cond evt="onClick" delay="0">
                    <p:tgtEl>
                      <p:spTgt spid="5"/>
                    </p:tgtEl>
                  </p:cond>
                </p:stCondLst>
                <p:endSync evt="end" delay="0">
                  <p:rtn val="all"/>
                </p:endSync>
                <p:childTnLst>
                  <p:par>
                    <p:cTn id="82" fill="hold">
                      <p:stCondLst>
                        <p:cond delay="0"/>
                      </p:stCondLst>
                      <p:childTnLst>
                        <p:par>
                          <p:cTn id="83" fill="hold">
                            <p:stCondLst>
                              <p:cond delay="0"/>
                            </p:stCondLst>
                            <p:childTnLst>
                              <p:par>
                                <p:cTn id="84" presetID="42" presetClass="exit" presetSubtype="0" fill="hold" grpId="1" nodeType="clickEffect">
                                  <p:stCondLst>
                                    <p:cond delay="0"/>
                                  </p:stCondLst>
                                  <p:childTnLst>
                                    <p:animEffect transition="out" filter="fade">
                                      <p:cBhvr>
                                        <p:cTn id="85" dur="1000"/>
                                        <p:tgtEl>
                                          <p:spTgt spid="5"/>
                                        </p:tgtEl>
                                      </p:cBhvr>
                                    </p:animEffect>
                                    <p:anim calcmode="lin" valueType="num">
                                      <p:cBhvr>
                                        <p:cTn id="86" dur="1000"/>
                                        <p:tgtEl>
                                          <p:spTgt spid="5"/>
                                        </p:tgtEl>
                                        <p:attrNameLst>
                                          <p:attrName>ppt_x</p:attrName>
                                        </p:attrNameLst>
                                      </p:cBhvr>
                                      <p:tavLst>
                                        <p:tav tm="0">
                                          <p:val>
                                            <p:strVal val="ppt_x"/>
                                          </p:val>
                                        </p:tav>
                                        <p:tav tm="100000">
                                          <p:val>
                                            <p:strVal val="ppt_x"/>
                                          </p:val>
                                        </p:tav>
                                      </p:tavLst>
                                    </p:anim>
                                    <p:anim calcmode="lin" valueType="num">
                                      <p:cBhvr>
                                        <p:cTn id="87" dur="1000"/>
                                        <p:tgtEl>
                                          <p:spTgt spid="5"/>
                                        </p:tgtEl>
                                        <p:attrNameLst>
                                          <p:attrName>ppt_y</p:attrName>
                                        </p:attrNameLst>
                                      </p:cBhvr>
                                      <p:tavLst>
                                        <p:tav tm="0">
                                          <p:val>
                                            <p:strVal val="ppt_y"/>
                                          </p:val>
                                        </p:tav>
                                        <p:tav tm="100000">
                                          <p:val>
                                            <p:strVal val="ppt_y+.1"/>
                                          </p:val>
                                        </p:tav>
                                      </p:tavLst>
                                    </p:anim>
                                    <p:set>
                                      <p:cBhvr>
                                        <p:cTn id="88"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4" grpId="0"/>
      <p:bldP spid="5" grpId="0" animBg="1"/>
      <p:bldP spid="5" grpId="1" animBg="1"/>
      <p:bldP spid="15" grpId="0" animBg="1"/>
      <p:bldP spid="15" grpId="1" animBg="1"/>
      <p:bldP spid="16" grpId="0" animBg="1"/>
      <p:bldP spid="16"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7" y="14287"/>
            <a:ext cx="9149047" cy="51292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1285" y="1847142"/>
            <a:ext cx="5301759" cy="3451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75275" y="2847976"/>
            <a:ext cx="2482850" cy="17310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8800" y="57150"/>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0" name="TextBox 19"/>
          <p:cNvSpPr txBox="1"/>
          <p:nvPr/>
        </p:nvSpPr>
        <p:spPr>
          <a:xfrm>
            <a:off x="2743200" y="819150"/>
            <a:ext cx="4191000" cy="523220"/>
          </a:xfrm>
          <a:prstGeom prst="rect">
            <a:avLst/>
          </a:prstGeom>
          <a:noFill/>
        </p:spPr>
        <p:txBody>
          <a:bodyPr wrap="square" rtlCol="0">
            <a:spAutoFit/>
          </a:bodyPr>
          <a:lstStyle/>
          <a:p>
            <a:pPr algn="ctr"/>
            <a:r>
              <a:rPr lang="vi-VN" sz="2800" dirty="0" smtClean="0">
                <a:solidFill>
                  <a:srgbClr val="0033CC"/>
                </a:solidFill>
              </a:rPr>
              <a:t>Bội của -8 là:</a:t>
            </a:r>
            <a:endParaRPr lang="en-US" sz="2800" dirty="0">
              <a:solidFill>
                <a:srgbClr val="0033CC"/>
              </a:solidFill>
            </a:endParaRPr>
          </a:p>
        </p:txBody>
      </p:sp>
      <p:sp>
        <p:nvSpPr>
          <p:cNvPr id="21" name="Rounded Rectangle 20"/>
          <p:cNvSpPr/>
          <p:nvPr/>
        </p:nvSpPr>
        <p:spPr>
          <a:xfrm>
            <a:off x="152400" y="22551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A.</a:t>
            </a:r>
            <a:r>
              <a:rPr lang="vi-VN" sz="2400" dirty="0" smtClean="0">
                <a:solidFill>
                  <a:srgbClr val="0033CC"/>
                </a:solidFill>
              </a:rPr>
              <a:t>   17</a:t>
            </a:r>
            <a:endParaRPr lang="en-US" sz="2400" dirty="0">
              <a:solidFill>
                <a:srgbClr val="0033CC"/>
              </a:solidFill>
            </a:endParaRPr>
          </a:p>
        </p:txBody>
      </p:sp>
      <p:sp>
        <p:nvSpPr>
          <p:cNvPr id="22" name="Rounded Rectangle 21"/>
          <p:cNvSpPr/>
          <p:nvPr/>
        </p:nvSpPr>
        <p:spPr>
          <a:xfrm>
            <a:off x="6934200" y="22551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D</a:t>
            </a:r>
            <a:r>
              <a:rPr lang="en-US" sz="2400" dirty="0" smtClean="0">
                <a:solidFill>
                  <a:srgbClr val="0033CC"/>
                </a:solidFill>
              </a:rPr>
              <a:t>.</a:t>
            </a:r>
            <a:r>
              <a:rPr lang="vi-VN" sz="2400" dirty="0" smtClean="0">
                <a:solidFill>
                  <a:srgbClr val="0033CC"/>
                </a:solidFill>
              </a:rPr>
              <a:t>       -2</a:t>
            </a:r>
            <a:endParaRPr lang="en-US" sz="2400" dirty="0">
              <a:solidFill>
                <a:srgbClr val="0033CC"/>
              </a:solidFill>
            </a:endParaRPr>
          </a:p>
        </p:txBody>
      </p:sp>
      <p:sp>
        <p:nvSpPr>
          <p:cNvPr id="23" name="Rounded Rectangle 22"/>
          <p:cNvSpPr/>
          <p:nvPr/>
        </p:nvSpPr>
        <p:spPr>
          <a:xfrm>
            <a:off x="4648200" y="2266950"/>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C.</a:t>
            </a:r>
            <a:r>
              <a:rPr lang="vi-VN" sz="2400" dirty="0" smtClean="0">
                <a:solidFill>
                  <a:srgbClr val="0033CC"/>
                </a:solidFill>
              </a:rPr>
              <a:t>   -24</a:t>
            </a:r>
            <a:endParaRPr lang="en-US" sz="2400" dirty="0">
              <a:solidFill>
                <a:srgbClr val="0033CC"/>
              </a:solidFill>
            </a:endParaRPr>
          </a:p>
        </p:txBody>
      </p:sp>
      <p:sp>
        <p:nvSpPr>
          <p:cNvPr id="24" name="Rounded Rectangle 23"/>
          <p:cNvSpPr/>
          <p:nvPr/>
        </p:nvSpPr>
        <p:spPr>
          <a:xfrm>
            <a:off x="2362200" y="2255157"/>
            <a:ext cx="20574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B.</a:t>
            </a:r>
            <a:r>
              <a:rPr lang="vi-VN" sz="2000" dirty="0">
                <a:solidFill>
                  <a:srgbClr val="0033CC"/>
                </a:solidFill>
              </a:rPr>
              <a:t> </a:t>
            </a:r>
            <a:r>
              <a:rPr lang="vi-VN" sz="2000" dirty="0" smtClean="0">
                <a:solidFill>
                  <a:srgbClr val="0033CC"/>
                </a:solidFill>
              </a:rPr>
              <a:t>   4</a:t>
            </a:r>
            <a:endParaRPr lang="en-US" sz="2000" dirty="0">
              <a:solidFill>
                <a:srgbClr val="0033CC"/>
              </a:solidFill>
            </a:endParaRPr>
          </a:p>
        </p:txBody>
      </p:sp>
    </p:spTree>
    <p:extLst>
      <p:ext uri="{BB962C8B-B14F-4D97-AF65-F5344CB8AC3E}">
        <p14:creationId xmlns:p14="http://schemas.microsoft.com/office/powerpoint/2010/main" val="181259303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1" presetClass="emph" presetSubtype="0" repeatCount="indefinite" fill="hold" grpId="1" nodeType="withEffect">
                                  <p:stCondLst>
                                    <p:cond delay="0"/>
                                  </p:stCondLst>
                                  <p:childTnLst>
                                    <p:animClr clrSpc="hsl" dir="cw">
                                      <p:cBhvr override="childStyle">
                                        <p:cTn id="55" dur="500" fill="hold"/>
                                        <p:tgtEl>
                                          <p:spTgt spid="24"/>
                                        </p:tgtEl>
                                        <p:attrNameLst>
                                          <p:attrName>style.color</p:attrName>
                                        </p:attrNameLst>
                                      </p:cBhvr>
                                      <p:by>
                                        <p:hsl h="7200000" s="0" l="0"/>
                                      </p:by>
                                    </p:animClr>
                                    <p:animClr clrSpc="hsl" dir="cw">
                                      <p:cBhvr>
                                        <p:cTn id="56" dur="500" fill="hold"/>
                                        <p:tgtEl>
                                          <p:spTgt spid="24"/>
                                        </p:tgtEl>
                                        <p:attrNameLst>
                                          <p:attrName>fillcolor</p:attrName>
                                        </p:attrNameLst>
                                      </p:cBhvr>
                                      <p:by>
                                        <p:hsl h="7200000" s="0" l="0"/>
                                      </p:by>
                                    </p:animClr>
                                    <p:animClr clrSpc="hsl" dir="cw">
                                      <p:cBhvr>
                                        <p:cTn id="57" dur="500" fill="hold"/>
                                        <p:tgtEl>
                                          <p:spTgt spid="24"/>
                                        </p:tgtEl>
                                        <p:attrNameLst>
                                          <p:attrName>stroke.color</p:attrName>
                                        </p:attrNameLst>
                                      </p:cBhvr>
                                      <p:by>
                                        <p:hsl h="7200000" s="0" l="0"/>
                                      </p:by>
                                    </p:animClr>
                                    <p:set>
                                      <p:cBhvr>
                                        <p:cTn id="58" dur="500" fill="hold"/>
                                        <p:tgtEl>
                                          <p:spTgt spid="24"/>
                                        </p:tgtEl>
                                        <p:attrNameLst>
                                          <p:attrName>fill.type</p:attrName>
                                        </p:attrNameLst>
                                      </p:cBhvr>
                                      <p:to>
                                        <p:strVal val="solid"/>
                                      </p:to>
                                    </p:set>
                                  </p:childTnLst>
                                </p:cTn>
                              </p:par>
                              <p:par>
                                <p:cTn id="59" presetID="35" presetClass="path" presetSubtype="0" accel="50000" decel="50000" fill="hold" nodeType="withEffect">
                                  <p:stCondLst>
                                    <p:cond delay="0"/>
                                  </p:stCondLst>
                                  <p:childTnLst>
                                    <p:animMotion origin="layout" path="M -1.11111E-6 -3.58025E-6 L -0.19028 0.07439 " pathEditMode="relative" rAng="0" ptsTypes="AA">
                                      <p:cBhvr>
                                        <p:cTn id="60"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1" restart="whenNotActive" fill="hold" evtFilter="cancelBubble" nodeType="interactiveSeq">
                <p:stCondLst>
                  <p:cond evt="onClick" delay="0">
                    <p:tgtEl>
                      <p:spTgt spid="23"/>
                    </p:tgtEl>
                  </p:cond>
                </p:stCondLst>
                <p:endSync evt="end" delay="0">
                  <p:rtn val="all"/>
                </p:endSync>
                <p:childTnLst>
                  <p:par>
                    <p:cTn id="62" fill="hold">
                      <p:stCondLst>
                        <p:cond delay="0"/>
                      </p:stCondLst>
                      <p:childTnLst>
                        <p:par>
                          <p:cTn id="63" fill="hold">
                            <p:stCondLst>
                              <p:cond delay="0"/>
                            </p:stCondLst>
                            <p:childTnLst>
                              <p:par>
                                <p:cTn id="64" presetID="42" presetClass="exit" presetSubtype="0" fill="hold" grpId="1" nodeType="clickEffect">
                                  <p:stCondLst>
                                    <p:cond delay="0"/>
                                  </p:stCondLst>
                                  <p:childTnLst>
                                    <p:animEffect transition="out" filter="fade">
                                      <p:cBhvr>
                                        <p:cTn id="65" dur="1000"/>
                                        <p:tgtEl>
                                          <p:spTgt spid="23"/>
                                        </p:tgtEl>
                                      </p:cBhvr>
                                    </p:animEffect>
                                    <p:anim calcmode="lin" valueType="num">
                                      <p:cBhvr>
                                        <p:cTn id="66" dur="1000"/>
                                        <p:tgtEl>
                                          <p:spTgt spid="23"/>
                                        </p:tgtEl>
                                        <p:attrNameLst>
                                          <p:attrName>ppt_x</p:attrName>
                                        </p:attrNameLst>
                                      </p:cBhvr>
                                      <p:tavLst>
                                        <p:tav tm="0">
                                          <p:val>
                                            <p:strVal val="ppt_x"/>
                                          </p:val>
                                        </p:tav>
                                        <p:tav tm="100000">
                                          <p:val>
                                            <p:strVal val="ppt_x"/>
                                          </p:val>
                                        </p:tav>
                                      </p:tavLst>
                                    </p:anim>
                                    <p:anim calcmode="lin" valueType="num">
                                      <p:cBhvr>
                                        <p:cTn id="67" dur="1000"/>
                                        <p:tgtEl>
                                          <p:spTgt spid="23"/>
                                        </p:tgtEl>
                                        <p:attrNameLst>
                                          <p:attrName>ppt_y</p:attrName>
                                        </p:attrNameLst>
                                      </p:cBhvr>
                                      <p:tavLst>
                                        <p:tav tm="0">
                                          <p:val>
                                            <p:strVal val="ppt_y"/>
                                          </p:val>
                                        </p:tav>
                                        <p:tav tm="100000">
                                          <p:val>
                                            <p:strVal val="ppt_y+.1"/>
                                          </p:val>
                                        </p:tav>
                                      </p:tavLst>
                                    </p:anim>
                                    <p:set>
                                      <p:cBhvr>
                                        <p:cTn id="68"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69" restart="whenNotActive" fill="hold" evtFilter="cancelBubble" nodeType="interactiveSeq">
                <p:stCondLst>
                  <p:cond evt="onClick" delay="0">
                    <p:tgtEl>
                      <p:spTgt spid="22"/>
                    </p:tgtEl>
                  </p:cond>
                </p:stCondLst>
                <p:endSync evt="end" delay="0">
                  <p:rtn val="all"/>
                </p:endSync>
                <p:childTnLst>
                  <p:par>
                    <p:cTn id="70" fill="hold">
                      <p:stCondLst>
                        <p:cond delay="0"/>
                      </p:stCondLst>
                      <p:childTnLst>
                        <p:par>
                          <p:cTn id="71" fill="hold">
                            <p:stCondLst>
                              <p:cond delay="0"/>
                            </p:stCondLst>
                            <p:childTnLst>
                              <p:par>
                                <p:cTn id="72" presetID="42" presetClass="exit" presetSubtype="0" fill="hold" grpId="1" nodeType="clickEffect">
                                  <p:stCondLst>
                                    <p:cond delay="0"/>
                                  </p:stCondLst>
                                  <p:childTnLst>
                                    <p:animEffect transition="out" filter="fade">
                                      <p:cBhvr>
                                        <p:cTn id="73" dur="1000"/>
                                        <p:tgtEl>
                                          <p:spTgt spid="22"/>
                                        </p:tgtEl>
                                      </p:cBhvr>
                                    </p:animEffect>
                                    <p:anim calcmode="lin" valueType="num">
                                      <p:cBhvr>
                                        <p:cTn id="74" dur="1000"/>
                                        <p:tgtEl>
                                          <p:spTgt spid="22"/>
                                        </p:tgtEl>
                                        <p:attrNameLst>
                                          <p:attrName>ppt_x</p:attrName>
                                        </p:attrNameLst>
                                      </p:cBhvr>
                                      <p:tavLst>
                                        <p:tav tm="0">
                                          <p:val>
                                            <p:strVal val="ppt_x"/>
                                          </p:val>
                                        </p:tav>
                                        <p:tav tm="100000">
                                          <p:val>
                                            <p:strVal val="ppt_x"/>
                                          </p:val>
                                        </p:tav>
                                      </p:tavLst>
                                    </p:anim>
                                    <p:anim calcmode="lin" valueType="num">
                                      <p:cBhvr>
                                        <p:cTn id="75" dur="1000"/>
                                        <p:tgtEl>
                                          <p:spTgt spid="22"/>
                                        </p:tgtEl>
                                        <p:attrNameLst>
                                          <p:attrName>ppt_y</p:attrName>
                                        </p:attrNameLst>
                                      </p:cBhvr>
                                      <p:tavLst>
                                        <p:tav tm="0">
                                          <p:val>
                                            <p:strVal val="ppt_y"/>
                                          </p:val>
                                        </p:tav>
                                        <p:tav tm="100000">
                                          <p:val>
                                            <p:strVal val="ppt_y+.1"/>
                                          </p:val>
                                        </p:tav>
                                      </p:tavLst>
                                    </p:anim>
                                    <p:set>
                                      <p:cBhvr>
                                        <p:cTn id="76"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7" restart="whenNotActive" fill="hold" evtFilter="cancelBubble" nodeType="interactiveSeq">
                <p:stCondLst>
                  <p:cond evt="onClick" delay="0">
                    <p:tgtEl>
                      <p:spTgt spid="21"/>
                    </p:tgtEl>
                  </p:cond>
                </p:stCondLst>
                <p:endSync evt="end" delay="0">
                  <p:rtn val="all"/>
                </p:endSync>
                <p:childTnLst>
                  <p:par>
                    <p:cTn id="78" fill="hold">
                      <p:stCondLst>
                        <p:cond delay="0"/>
                      </p:stCondLst>
                      <p:childTnLst>
                        <p:par>
                          <p:cTn id="79" fill="hold">
                            <p:stCondLst>
                              <p:cond delay="0"/>
                            </p:stCondLst>
                            <p:childTnLst>
                              <p:par>
                                <p:cTn id="80" presetID="42" presetClass="exit" presetSubtype="0" fill="hold" grpId="1" nodeType="clickEffect">
                                  <p:stCondLst>
                                    <p:cond delay="0"/>
                                  </p:stCondLst>
                                  <p:childTnLst>
                                    <p:animEffect transition="out" filter="fade">
                                      <p:cBhvr>
                                        <p:cTn id="81" dur="1000"/>
                                        <p:tgtEl>
                                          <p:spTgt spid="21"/>
                                        </p:tgtEl>
                                      </p:cBhvr>
                                    </p:animEffect>
                                    <p:anim calcmode="lin" valueType="num">
                                      <p:cBhvr>
                                        <p:cTn id="82" dur="1000"/>
                                        <p:tgtEl>
                                          <p:spTgt spid="21"/>
                                        </p:tgtEl>
                                        <p:attrNameLst>
                                          <p:attrName>ppt_x</p:attrName>
                                        </p:attrNameLst>
                                      </p:cBhvr>
                                      <p:tavLst>
                                        <p:tav tm="0">
                                          <p:val>
                                            <p:strVal val="ppt_x"/>
                                          </p:val>
                                        </p:tav>
                                        <p:tav tm="100000">
                                          <p:val>
                                            <p:strVal val="ppt_x"/>
                                          </p:val>
                                        </p:tav>
                                      </p:tavLst>
                                    </p:anim>
                                    <p:anim calcmode="lin" valueType="num">
                                      <p:cBhvr>
                                        <p:cTn id="83" dur="1000"/>
                                        <p:tgtEl>
                                          <p:spTgt spid="21"/>
                                        </p:tgtEl>
                                        <p:attrNameLst>
                                          <p:attrName>ppt_y</p:attrName>
                                        </p:attrNameLst>
                                      </p:cBhvr>
                                      <p:tavLst>
                                        <p:tav tm="0">
                                          <p:val>
                                            <p:strVal val="ppt_y"/>
                                          </p:val>
                                        </p:tav>
                                        <p:tav tm="100000">
                                          <p:val>
                                            <p:strVal val="ppt_y+.1"/>
                                          </p:val>
                                        </p:tav>
                                      </p:tavLst>
                                    </p:anim>
                                    <p:set>
                                      <p:cBhvr>
                                        <p:cTn id="84"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20" grpId="0"/>
      <p:bldP spid="21" grpId="0" animBg="1"/>
      <p:bldP spid="21" grpId="1" animBg="1"/>
      <p:bldP spid="22" grpId="0" animBg="1"/>
      <p:bldP spid="22" grpId="1" animBg="1"/>
      <p:bldP spid="23" grpId="0" animBg="1"/>
      <p:bldP spid="23" grpId="1" animBg="1"/>
      <p:bldP spid="24" grpId="0" animBg="1"/>
      <p:bldP spid="2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3880"/>
            <a:ext cx="9144000" cy="610743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4065213" y="3052592"/>
            <a:ext cx="1268787" cy="1957558"/>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130987" y="22551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A.</a:t>
            </a:r>
            <a:r>
              <a:rPr lang="vi-VN" sz="2400" dirty="0" smtClean="0">
                <a:solidFill>
                  <a:srgbClr val="0033CC"/>
                </a:solidFill>
              </a:rPr>
              <a:t> -420</a:t>
            </a:r>
            <a:endParaRPr lang="en-US" sz="2400" dirty="0">
              <a:solidFill>
                <a:srgbClr val="0033CC"/>
              </a:solidFill>
            </a:endParaRPr>
          </a:p>
        </p:txBody>
      </p:sp>
      <p:pic>
        <p:nvPicPr>
          <p:cNvPr id="32" name="Picture 3" descr="C:\Users\ADMIN\Desktop\Giai cuu dai duong 2\3c.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09800" y="3257550"/>
            <a:ext cx="720044" cy="13716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2286000" y="2266950"/>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B.</a:t>
            </a:r>
            <a:r>
              <a:rPr lang="vi-VN" sz="2400" dirty="0" smtClean="0">
                <a:solidFill>
                  <a:srgbClr val="0033CC"/>
                </a:solidFill>
              </a:rPr>
              <a:t>   410</a:t>
            </a:r>
            <a:endParaRPr lang="en-US" sz="2400" dirty="0">
              <a:solidFill>
                <a:srgbClr val="0033CC"/>
              </a:solidFill>
            </a:endParaRPr>
          </a:p>
        </p:txBody>
      </p:sp>
      <p:pic>
        <p:nvPicPr>
          <p:cNvPr id="35" name="Picture 4" descr="C:\Users\ADMIN\Desktop\Giai cuu dai duong 2\3.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5893620" y="2766219"/>
            <a:ext cx="1939131" cy="1939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5282593" y="3553320"/>
            <a:ext cx="1123633" cy="16092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3657600" y="-2152650"/>
            <a:ext cx="6400800" cy="8077200"/>
          </a:xfrm>
          <a:prstGeom prst="rect">
            <a:avLst/>
          </a:prstGeom>
          <a:noFill/>
          <a:extLst>
            <a:ext uri="{909E8E84-426E-40DD-AFC4-6F175D3DCCD1}">
              <a14:hiddenFill xmlns:a14="http://schemas.microsoft.com/office/drawing/2010/main">
                <a:solidFill>
                  <a:srgbClr val="FFFFFF"/>
                </a:solidFill>
              </a14:hiddenFill>
            </a:ext>
          </a:extLst>
        </p:spPr>
      </p:pic>
      <p:sp>
        <p:nvSpPr>
          <p:cNvPr id="38" name="Rounded Rectangle 37"/>
          <p:cNvSpPr/>
          <p:nvPr/>
        </p:nvSpPr>
        <p:spPr>
          <a:xfrm>
            <a:off x="6912787" y="22551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D</a:t>
            </a:r>
            <a:r>
              <a:rPr lang="en-US" sz="2400" dirty="0" smtClean="0">
                <a:solidFill>
                  <a:srgbClr val="0033CC"/>
                </a:solidFill>
              </a:rPr>
              <a:t>.</a:t>
            </a:r>
            <a:r>
              <a:rPr lang="vi-VN" sz="2400" dirty="0" smtClean="0">
                <a:solidFill>
                  <a:srgbClr val="0033CC"/>
                </a:solidFill>
              </a:rPr>
              <a:t>      125</a:t>
            </a:r>
            <a:endParaRPr lang="en-US" sz="2400" dirty="0">
              <a:solidFill>
                <a:srgbClr val="0033CC"/>
              </a:solidFill>
            </a:endParaRPr>
          </a:p>
        </p:txBody>
      </p:sp>
      <p:sp>
        <p:nvSpPr>
          <p:cNvPr id="39" name="Rounded Rectangle 38"/>
          <p:cNvSpPr/>
          <p:nvPr/>
        </p:nvSpPr>
        <p:spPr>
          <a:xfrm>
            <a:off x="4572000" y="2266950"/>
            <a:ext cx="20574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C</a:t>
            </a:r>
            <a:r>
              <a:rPr lang="en-US" sz="2400" dirty="0" smtClean="0">
                <a:solidFill>
                  <a:srgbClr val="0033CC"/>
                </a:solidFill>
              </a:rPr>
              <a:t>. </a:t>
            </a:r>
            <a:r>
              <a:rPr lang="vi-VN" sz="2400" dirty="0">
                <a:solidFill>
                  <a:srgbClr val="0033CC"/>
                </a:solidFill>
              </a:rPr>
              <a:t>420</a:t>
            </a:r>
            <a:endParaRPr lang="en-US" sz="2400" dirty="0">
              <a:solidFill>
                <a:srgbClr val="0033CC"/>
              </a:solidFill>
            </a:endParaRPr>
          </a:p>
        </p:txBody>
      </p:sp>
      <p:pic>
        <p:nvPicPr>
          <p:cNvPr id="40" name="Picture 11" descr="C:\Users\ADMIN\Desktop\Giai cuu dai duong 2\seashell-border-38275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7387" y="57150"/>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1" name="TextBox 40"/>
          <p:cNvSpPr txBox="1"/>
          <p:nvPr/>
        </p:nvSpPr>
        <p:spPr>
          <a:xfrm>
            <a:off x="2721787" y="819150"/>
            <a:ext cx="4191000" cy="523220"/>
          </a:xfrm>
          <a:prstGeom prst="rect">
            <a:avLst/>
          </a:prstGeom>
          <a:noFill/>
        </p:spPr>
        <p:txBody>
          <a:bodyPr wrap="square" rtlCol="0">
            <a:spAutoFit/>
          </a:bodyPr>
          <a:lstStyle/>
          <a:p>
            <a:pPr algn="ctr"/>
            <a:r>
              <a:rPr lang="vi-VN" sz="2800" dirty="0" smtClean="0">
                <a:solidFill>
                  <a:srgbClr val="0033CC"/>
                </a:solidFill>
              </a:rPr>
              <a:t>5.(-3).4.(-7)</a:t>
            </a:r>
            <a:endParaRPr lang="en-US" sz="2800" dirty="0">
              <a:solidFill>
                <a:srgbClr val="0033CC"/>
              </a:solidFill>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4019550"/>
            <a:ext cx="1361507"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300825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28"/>
                    </p:tgtEl>
                  </p:cond>
                </p:stCondLst>
                <p:endSync evt="end" delay="0">
                  <p:rtn val="all"/>
                </p:endSync>
                <p:childTnLst>
                  <p:par>
                    <p:cTn id="64" fill="hold">
                      <p:stCondLst>
                        <p:cond delay="0"/>
                      </p:stCondLst>
                      <p:childTnLst>
                        <p:par>
                          <p:cTn id="65" fill="hold">
                            <p:stCondLst>
                              <p:cond delay="0"/>
                            </p:stCondLst>
                            <p:childTnLst>
                              <p:par>
                                <p:cTn id="66" presetID="42" presetClass="exit" presetSubtype="0" fill="hold" grpId="1" nodeType="clickEffect">
                                  <p:stCondLst>
                                    <p:cond delay="0"/>
                                  </p:stCondLst>
                                  <p:childTnLst>
                                    <p:animEffect transition="out" filter="fade">
                                      <p:cBhvr>
                                        <p:cTn id="67" dur="1000"/>
                                        <p:tgtEl>
                                          <p:spTgt spid="28"/>
                                        </p:tgtEl>
                                      </p:cBhvr>
                                    </p:animEffect>
                                    <p:anim calcmode="lin" valueType="num">
                                      <p:cBhvr>
                                        <p:cTn id="68" dur="1000"/>
                                        <p:tgtEl>
                                          <p:spTgt spid="28"/>
                                        </p:tgtEl>
                                        <p:attrNameLst>
                                          <p:attrName>ppt_x</p:attrName>
                                        </p:attrNameLst>
                                      </p:cBhvr>
                                      <p:tavLst>
                                        <p:tav tm="0">
                                          <p:val>
                                            <p:strVal val="ppt_x"/>
                                          </p:val>
                                        </p:tav>
                                        <p:tav tm="100000">
                                          <p:val>
                                            <p:strVal val="ppt_x"/>
                                          </p:val>
                                        </p:tav>
                                      </p:tavLst>
                                    </p:anim>
                                    <p:anim calcmode="lin" valueType="num">
                                      <p:cBhvr>
                                        <p:cTn id="69" dur="1000"/>
                                        <p:tgtEl>
                                          <p:spTgt spid="28"/>
                                        </p:tgtEl>
                                        <p:attrNameLst>
                                          <p:attrName>ppt_y</p:attrName>
                                        </p:attrNameLst>
                                      </p:cBhvr>
                                      <p:tavLst>
                                        <p:tav tm="0">
                                          <p:val>
                                            <p:strVal val="ppt_y"/>
                                          </p:val>
                                        </p:tav>
                                        <p:tav tm="100000">
                                          <p:val>
                                            <p:strVal val="ppt_y+.1"/>
                                          </p:val>
                                        </p:tav>
                                      </p:tavLst>
                                    </p:anim>
                                    <p:set>
                                      <p:cBhvr>
                                        <p:cTn id="70"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71" restart="whenNotActive" fill="hold" evtFilter="cancelBubble" nodeType="interactiveSeq">
                <p:stCondLst>
                  <p:cond evt="onClick" delay="0">
                    <p:tgtEl>
                      <p:spTgt spid="33"/>
                    </p:tgtEl>
                  </p:cond>
                </p:stCondLst>
                <p:endSync evt="end" delay="0">
                  <p:rtn val="all"/>
                </p:endSync>
                <p:childTnLst>
                  <p:par>
                    <p:cTn id="72" fill="hold">
                      <p:stCondLst>
                        <p:cond delay="0"/>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33"/>
                                        </p:tgtEl>
                                      </p:cBhvr>
                                    </p:animEffect>
                                    <p:anim calcmode="lin" valueType="num">
                                      <p:cBhvr>
                                        <p:cTn id="76" dur="1000"/>
                                        <p:tgtEl>
                                          <p:spTgt spid="33"/>
                                        </p:tgtEl>
                                        <p:attrNameLst>
                                          <p:attrName>ppt_x</p:attrName>
                                        </p:attrNameLst>
                                      </p:cBhvr>
                                      <p:tavLst>
                                        <p:tav tm="0">
                                          <p:val>
                                            <p:strVal val="ppt_x"/>
                                          </p:val>
                                        </p:tav>
                                        <p:tav tm="100000">
                                          <p:val>
                                            <p:strVal val="ppt_x"/>
                                          </p:val>
                                        </p:tav>
                                      </p:tavLst>
                                    </p:anim>
                                    <p:anim calcmode="lin" valueType="num">
                                      <p:cBhvr>
                                        <p:cTn id="77" dur="1000"/>
                                        <p:tgtEl>
                                          <p:spTgt spid="33"/>
                                        </p:tgtEl>
                                        <p:attrNameLst>
                                          <p:attrName>ppt_y</p:attrName>
                                        </p:attrNameLst>
                                      </p:cBhvr>
                                      <p:tavLst>
                                        <p:tav tm="0">
                                          <p:val>
                                            <p:strVal val="ppt_y"/>
                                          </p:val>
                                        </p:tav>
                                        <p:tav tm="100000">
                                          <p:val>
                                            <p:strVal val="ppt_y+.1"/>
                                          </p:val>
                                        </p:tav>
                                      </p:tavLst>
                                    </p:anim>
                                    <p:set>
                                      <p:cBhvr>
                                        <p:cTn id="78"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9" restart="whenNotActive" fill="hold" evtFilter="cancelBubble" nodeType="interactiveSeq">
                <p:stCondLst>
                  <p:cond evt="onClick" delay="0">
                    <p:tgtEl>
                      <p:spTgt spid="39"/>
                    </p:tgtEl>
                  </p:cond>
                </p:stCondLst>
                <p:endSync evt="end" delay="0">
                  <p:rtn val="all"/>
                </p:endSync>
                <p:childTnLst>
                  <p:par>
                    <p:cTn id="80" fill="hold">
                      <p:stCondLst>
                        <p:cond delay="0"/>
                      </p:stCondLst>
                      <p:childTnLst>
                        <p:par>
                          <p:cTn id="81" fill="hold">
                            <p:stCondLst>
                              <p:cond delay="0"/>
                            </p:stCondLst>
                            <p:childTnLst>
                              <p:par>
                                <p:cTn id="82" presetID="21" presetClass="emph" presetSubtype="0" repeatCount="indefinite" fill="hold" grpId="1" nodeType="withEffect">
                                  <p:stCondLst>
                                    <p:cond delay="0"/>
                                  </p:stCondLst>
                                  <p:childTnLst>
                                    <p:animClr clrSpc="hsl" dir="cw">
                                      <p:cBhvr override="childStyle">
                                        <p:cTn id="83" dur="500" fill="hold"/>
                                        <p:tgtEl>
                                          <p:spTgt spid="39"/>
                                        </p:tgtEl>
                                        <p:attrNameLst>
                                          <p:attrName>style.color</p:attrName>
                                        </p:attrNameLst>
                                      </p:cBhvr>
                                      <p:by>
                                        <p:hsl h="7200000" s="0" l="0"/>
                                      </p:by>
                                    </p:animClr>
                                    <p:animClr clrSpc="hsl" dir="cw">
                                      <p:cBhvr>
                                        <p:cTn id="84" dur="500" fill="hold"/>
                                        <p:tgtEl>
                                          <p:spTgt spid="39"/>
                                        </p:tgtEl>
                                        <p:attrNameLst>
                                          <p:attrName>fillcolor</p:attrName>
                                        </p:attrNameLst>
                                      </p:cBhvr>
                                      <p:by>
                                        <p:hsl h="7200000" s="0" l="0"/>
                                      </p:by>
                                    </p:animClr>
                                    <p:animClr clrSpc="hsl" dir="cw">
                                      <p:cBhvr>
                                        <p:cTn id="85" dur="500" fill="hold"/>
                                        <p:tgtEl>
                                          <p:spTgt spid="39"/>
                                        </p:tgtEl>
                                        <p:attrNameLst>
                                          <p:attrName>stroke.color</p:attrName>
                                        </p:attrNameLst>
                                      </p:cBhvr>
                                      <p:by>
                                        <p:hsl h="7200000" s="0" l="0"/>
                                      </p:by>
                                    </p:animClr>
                                    <p:set>
                                      <p:cBhvr>
                                        <p:cTn id="86" dur="500" fill="hold"/>
                                        <p:tgtEl>
                                          <p:spTgt spid="39"/>
                                        </p:tgtEl>
                                        <p:attrNameLst>
                                          <p:attrName>fill.type</p:attrName>
                                        </p:attrNameLst>
                                      </p:cBhvr>
                                      <p:to>
                                        <p:strVal val="solid"/>
                                      </p:to>
                                    </p:set>
                                  </p:childTnLst>
                                </p:cTn>
                              </p:par>
                              <p:par>
                                <p:cTn id="87" presetID="2" presetClass="exit" presetSubtype="1" fill="hold" nodeType="withEffect">
                                  <p:stCondLst>
                                    <p:cond delay="0"/>
                                  </p:stCondLst>
                                  <p:childTnLst>
                                    <p:anim calcmode="lin" valueType="num">
                                      <p:cBhvr additive="base">
                                        <p:cTn id="88" dur="2000"/>
                                        <p:tgtEl>
                                          <p:spTgt spid="37"/>
                                        </p:tgtEl>
                                        <p:attrNameLst>
                                          <p:attrName>ppt_x</p:attrName>
                                        </p:attrNameLst>
                                      </p:cBhvr>
                                      <p:tavLst>
                                        <p:tav tm="0">
                                          <p:val>
                                            <p:strVal val="ppt_x"/>
                                          </p:val>
                                        </p:tav>
                                        <p:tav tm="100000">
                                          <p:val>
                                            <p:strVal val="ppt_x"/>
                                          </p:val>
                                        </p:tav>
                                      </p:tavLst>
                                    </p:anim>
                                    <p:anim calcmode="lin" valueType="num">
                                      <p:cBhvr additive="base">
                                        <p:cTn id="89" dur="2000"/>
                                        <p:tgtEl>
                                          <p:spTgt spid="37"/>
                                        </p:tgtEl>
                                        <p:attrNameLst>
                                          <p:attrName>ppt_y</p:attrName>
                                        </p:attrNameLst>
                                      </p:cBhvr>
                                      <p:tavLst>
                                        <p:tav tm="0">
                                          <p:val>
                                            <p:strVal val="ppt_y"/>
                                          </p:val>
                                        </p:tav>
                                        <p:tav tm="100000">
                                          <p:val>
                                            <p:strVal val="0-ppt_h/2"/>
                                          </p:val>
                                        </p:tav>
                                      </p:tavLst>
                                    </p:anim>
                                    <p:set>
                                      <p:cBhvr>
                                        <p:cTn id="90" dur="1" fill="hold">
                                          <p:stCondLst>
                                            <p:cond delay="1999"/>
                                          </p:stCondLst>
                                        </p:cTn>
                                        <p:tgtEl>
                                          <p:spTgt spid="37"/>
                                        </p:tgtEl>
                                        <p:attrNameLst>
                                          <p:attrName>style.visibility</p:attrName>
                                        </p:attrNameLst>
                                      </p:cBhvr>
                                      <p:to>
                                        <p:strVal val="hidden"/>
                                      </p:to>
                                    </p:set>
                                  </p:childTnLst>
                                </p:cTn>
                              </p:par>
                              <p:par>
                                <p:cTn id="91" presetID="63" presetClass="path" presetSubtype="0" accel="50000" decel="50000" fill="hold" nodeType="withEffect">
                                  <p:stCondLst>
                                    <p:cond delay="0"/>
                                  </p:stCondLst>
                                  <p:childTnLst>
                                    <p:animMotion origin="layout" path="M 3.61111E-6 3.33333E-6 L 0.18559 0.04444 " pathEditMode="relative" rAng="0" ptsTypes="AA">
                                      <p:cBhvr>
                                        <p:cTn id="92" dur="3000" fill="hold"/>
                                        <p:tgtEl>
                                          <p:spTgt spid="32"/>
                                        </p:tgtEl>
                                        <p:attrNameLst>
                                          <p:attrName>ppt_x</p:attrName>
                                          <p:attrName>ppt_y</p:attrName>
                                        </p:attrNameLst>
                                      </p:cBhvr>
                                      <p:rCtr x="9271" y="2222"/>
                                    </p:animMotion>
                                  </p:childTnLst>
                                </p:cTn>
                              </p:par>
                              <p:par>
                                <p:cTn id="93" presetID="35" presetClass="path" presetSubtype="0" accel="50000" decel="50000" fill="hold" nodeType="withEffect">
                                  <p:stCondLst>
                                    <p:cond delay="0"/>
                                  </p:stCondLst>
                                  <p:childTnLst>
                                    <p:animMotion origin="layout" path="M -2.5E-6 -2.22222E-6 L -0.07239 0.00834 " pathEditMode="relative" rAng="0" ptsTypes="AA">
                                      <p:cBhvr>
                                        <p:cTn id="94" dur="3000" fill="hold"/>
                                        <p:tgtEl>
                                          <p:spTgt spid="36"/>
                                        </p:tgtEl>
                                        <p:attrNameLst>
                                          <p:attrName>ppt_x</p:attrName>
                                          <p:attrName>ppt_y</p:attrName>
                                        </p:attrNameLst>
                                      </p:cBhvr>
                                      <p:rCtr x="-3628" y="401"/>
                                    </p:animMotion>
                                  </p:childTnLst>
                                </p:cTn>
                              </p:par>
                              <p:par>
                                <p:cTn id="95" presetID="35" presetClass="path" presetSubtype="0" accel="50000" decel="50000" fill="hold" nodeType="withEffect">
                                  <p:stCondLst>
                                    <p:cond delay="0"/>
                                  </p:stCondLst>
                                  <p:childTnLst>
                                    <p:animMotion origin="layout" path="M 3.33333E-6 2.59259E-6 L -0.10261 0.13981 " pathEditMode="relative" rAng="0" ptsTypes="AA">
                                      <p:cBhvr>
                                        <p:cTn id="96"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seq concurrent="1" nextAc="seek">
              <p:cTn id="97" restart="whenNotActive" fill="hold" evtFilter="cancelBubble" nodeType="interactiveSeq">
                <p:stCondLst>
                  <p:cond evt="onClick" delay="0">
                    <p:tgtEl>
                      <p:spTgt spid="38"/>
                    </p:tgtEl>
                  </p:cond>
                </p:stCondLst>
                <p:endSync evt="end" delay="0">
                  <p:rtn val="all"/>
                </p:endSync>
                <p:childTnLst>
                  <p:par>
                    <p:cTn id="98" fill="hold">
                      <p:stCondLst>
                        <p:cond delay="0"/>
                      </p:stCondLst>
                      <p:childTnLst>
                        <p:par>
                          <p:cTn id="99" fill="hold">
                            <p:stCondLst>
                              <p:cond delay="0"/>
                            </p:stCondLst>
                            <p:childTnLst>
                              <p:par>
                                <p:cTn id="100" presetID="42" presetClass="exit" presetSubtype="0" fill="hold" grpId="1" nodeType="clickEffect">
                                  <p:stCondLst>
                                    <p:cond delay="0"/>
                                  </p:stCondLst>
                                  <p:childTnLst>
                                    <p:animEffect transition="out" filter="fade">
                                      <p:cBhvr>
                                        <p:cTn id="101" dur="1000"/>
                                        <p:tgtEl>
                                          <p:spTgt spid="38"/>
                                        </p:tgtEl>
                                      </p:cBhvr>
                                    </p:animEffect>
                                    <p:anim calcmode="lin" valueType="num">
                                      <p:cBhvr>
                                        <p:cTn id="102" dur="1000"/>
                                        <p:tgtEl>
                                          <p:spTgt spid="38"/>
                                        </p:tgtEl>
                                        <p:attrNameLst>
                                          <p:attrName>ppt_x</p:attrName>
                                        </p:attrNameLst>
                                      </p:cBhvr>
                                      <p:tavLst>
                                        <p:tav tm="0">
                                          <p:val>
                                            <p:strVal val="ppt_x"/>
                                          </p:val>
                                        </p:tav>
                                        <p:tav tm="100000">
                                          <p:val>
                                            <p:strVal val="ppt_x"/>
                                          </p:val>
                                        </p:tav>
                                      </p:tavLst>
                                    </p:anim>
                                    <p:anim calcmode="lin" valueType="num">
                                      <p:cBhvr>
                                        <p:cTn id="103" dur="1000"/>
                                        <p:tgtEl>
                                          <p:spTgt spid="38"/>
                                        </p:tgtEl>
                                        <p:attrNameLst>
                                          <p:attrName>ppt_y</p:attrName>
                                        </p:attrNameLst>
                                      </p:cBhvr>
                                      <p:tavLst>
                                        <p:tav tm="0">
                                          <p:val>
                                            <p:strVal val="ppt_y"/>
                                          </p:val>
                                        </p:tav>
                                        <p:tav tm="100000">
                                          <p:val>
                                            <p:strVal val="ppt_y+.1"/>
                                          </p:val>
                                        </p:tav>
                                      </p:tavLst>
                                    </p:anim>
                                    <p:set>
                                      <p:cBhvr>
                                        <p:cTn id="104"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28" grpId="0" animBg="1"/>
      <p:bldP spid="28" grpId="1" animBg="1"/>
      <p:bldP spid="33" grpId="0" animBg="1"/>
      <p:bldP spid="33" grpId="1" animBg="1"/>
      <p:bldP spid="38" grpId="0" animBg="1"/>
      <p:bldP spid="38" grpId="1" animBg="1"/>
      <p:bldP spid="39" grpId="0" animBg="1"/>
      <p:bldP spid="39" grpId="1" animBg="1"/>
      <p:bldP spid="4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152400" y="1110555"/>
            <a:ext cx="75028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u="sng" dirty="0" err="1">
                <a:latin typeface="Times New Roman" pitchFamily="18" charset="0"/>
                <a:cs typeface="Times New Roman" pitchFamily="18" charset="0"/>
              </a:rPr>
              <a:t>Chú</a:t>
            </a:r>
            <a:r>
              <a:rPr lang="en-US" sz="2800" u="sng" dirty="0">
                <a:latin typeface="Times New Roman" pitchFamily="18" charset="0"/>
                <a:cs typeface="Times New Roman" pitchFamily="18" charset="0"/>
              </a:rPr>
              <a:t> ý</a:t>
            </a:r>
            <a:r>
              <a:rPr lang="en-US" sz="2800" dirty="0">
                <a:latin typeface="Times New Roman" pitchFamily="18" charset="0"/>
                <a:cs typeface="Times New Roman" pitchFamily="18" charset="0"/>
              </a:rPr>
              <a:t>: Cho a, b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nguyên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dương</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a:t>
            </a:r>
          </a:p>
          <a:p>
            <a:pPr eaLnBrk="1" hangingPunct="1"/>
            <a:r>
              <a:rPr lang="en-US" sz="2800" dirty="0">
                <a:latin typeface="Times New Roman" pitchFamily="18" charset="0"/>
                <a:cs typeface="Times New Roman" pitchFamily="18" charset="0"/>
              </a:rPr>
              <a:t>(+a) + (+b) = a + b</a:t>
            </a:r>
          </a:p>
          <a:p>
            <a:pPr eaLnBrk="1" hangingPunct="1"/>
            <a:r>
              <a:rPr lang="en-US" sz="2800" dirty="0">
                <a:latin typeface="Times New Roman" pitchFamily="18" charset="0"/>
                <a:cs typeface="Times New Roman" pitchFamily="18" charset="0"/>
              </a:rPr>
              <a:t>(-a) + (-b) = -(</a:t>
            </a:r>
            <a:r>
              <a:rPr lang="en-US" sz="2800" dirty="0" err="1">
                <a:latin typeface="Times New Roman" pitchFamily="18" charset="0"/>
                <a:cs typeface="Times New Roman" pitchFamily="18" charset="0"/>
              </a:rPr>
              <a:t>a+b</a:t>
            </a:r>
            <a:r>
              <a:rPr lang="en-US" sz="2800" dirty="0">
                <a:latin typeface="Times New Roman" pitchFamily="18" charset="0"/>
                <a:cs typeface="Times New Roman" pitchFamily="18" charset="0"/>
              </a:rPr>
              <a:t>)</a:t>
            </a:r>
          </a:p>
        </p:txBody>
      </p:sp>
      <p:pic>
        <p:nvPicPr>
          <p:cNvPr id="38914" name="Picture 2"/>
          <p:cNvPicPr>
            <a:picLocks noChangeAspect="1" noChangeArrowheads="1"/>
          </p:cNvPicPr>
          <p:nvPr/>
        </p:nvPicPr>
        <p:blipFill>
          <a:blip r:embed="rId2"/>
          <a:srcRect/>
          <a:stretch>
            <a:fillRect/>
          </a:stretch>
        </p:blipFill>
        <p:spPr bwMode="auto">
          <a:xfrm>
            <a:off x="5926160" y="1581150"/>
            <a:ext cx="1998640" cy="1162109"/>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8" name="TextBox 4"/>
          <p:cNvSpPr txBox="1">
            <a:spLocks noChangeArrowheads="1"/>
          </p:cNvSpPr>
          <p:nvPr/>
        </p:nvSpPr>
        <p:spPr bwMode="auto">
          <a:xfrm>
            <a:off x="25400" y="590550"/>
            <a:ext cx="678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Cộng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số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nguyên</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cùng</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dấu</a:t>
            </a:r>
            <a:endParaRPr lang="en-US" sz="2800" b="1" dirty="0">
              <a:solidFill>
                <a:srgbClr val="FF0000"/>
              </a:solidFill>
              <a:latin typeface="Times New Roman" pitchFamily="18" charset="0"/>
              <a:cs typeface="Times New Roman" pitchFamily="18" charset="0"/>
            </a:endParaRPr>
          </a:p>
        </p:txBody>
      </p:sp>
      <p:sp>
        <p:nvSpPr>
          <p:cNvPr id="2" name="Rectangle 1"/>
          <p:cNvSpPr/>
          <p:nvPr/>
        </p:nvSpPr>
        <p:spPr>
          <a:xfrm>
            <a:off x="25400" y="2731353"/>
            <a:ext cx="9144793" cy="830997"/>
          </a:xfrm>
          <a:prstGeom prst="rect">
            <a:avLst/>
          </a:prstGeom>
        </p:spPr>
        <p:txBody>
          <a:bodyPr wrap="square">
            <a:spAutoFit/>
          </a:bodyPr>
          <a:lstStyle/>
          <a:p>
            <a:pPr eaLnBrk="1" hangingPunct="1">
              <a:defRPr/>
            </a:pPr>
            <a:r>
              <a:rPr lang="en-US" sz="2400" smtClean="0">
                <a:latin typeface="Times New Roman" pitchFamily="18" charset="0"/>
                <a:cs typeface="Times New Roman" pitchFamily="18" charset="0"/>
              </a:rPr>
              <a:t>- Muốn </a:t>
            </a:r>
            <a:r>
              <a:rPr lang="en-US" sz="2400">
                <a:latin typeface="Times New Roman" pitchFamily="18" charset="0"/>
                <a:cs typeface="Times New Roman" pitchFamily="18" charset="0"/>
              </a:rPr>
              <a:t>cộng hai số </a:t>
            </a:r>
            <a:r>
              <a:rPr lang="en-US" sz="2400" b="1">
                <a:latin typeface="Times New Roman" pitchFamily="18" charset="0"/>
                <a:cs typeface="Times New Roman" pitchFamily="18" charset="0"/>
              </a:rPr>
              <a:t>nguyên dương</a:t>
            </a:r>
            <a:r>
              <a:rPr lang="en-US" sz="2400">
                <a:latin typeface="Times New Roman" pitchFamily="18" charset="0"/>
                <a:cs typeface="Times New Roman" pitchFamily="18" charset="0"/>
              </a:rPr>
              <a:t>, ta cộng chúng như </a:t>
            </a:r>
            <a:r>
              <a:rPr lang="en-US" sz="2400" b="1">
                <a:latin typeface="Times New Roman" pitchFamily="18" charset="0"/>
                <a:cs typeface="Times New Roman" pitchFamily="18" charset="0"/>
              </a:rPr>
              <a:t>cộng hai số tự nhiên</a:t>
            </a:r>
            <a:endParaRPr lang="en-US" sz="2400" b="1" dirty="0">
              <a:latin typeface="Times New Roman" pitchFamily="18" charset="0"/>
              <a:cs typeface="Times New Roman" pitchFamily="18" charset="0"/>
            </a:endParaRPr>
          </a:p>
        </p:txBody>
      </p:sp>
      <p:sp>
        <p:nvSpPr>
          <p:cNvPr id="3" name="Rectangle 2"/>
          <p:cNvSpPr/>
          <p:nvPr/>
        </p:nvSpPr>
        <p:spPr>
          <a:xfrm>
            <a:off x="0" y="3569553"/>
            <a:ext cx="9170193" cy="830997"/>
          </a:xfrm>
          <a:prstGeom prst="rect">
            <a:avLst/>
          </a:prstGeom>
        </p:spPr>
        <p:txBody>
          <a:bodyPr wrap="square">
            <a:spAutoFit/>
          </a:bodyPr>
          <a:lstStyle/>
          <a:p>
            <a:pPr eaLnBrk="1" hangingPunct="1">
              <a:defRPr/>
            </a:pPr>
            <a:r>
              <a:rPr lang="en-US" sz="2400" smtClean="0">
                <a:latin typeface="Times New Roman" pitchFamily="18" charset="0"/>
                <a:cs typeface="Times New Roman" pitchFamily="18" charset="0"/>
              </a:rPr>
              <a:t>- Muốn cộng hai số </a:t>
            </a:r>
            <a:r>
              <a:rPr lang="en-US" sz="2400" b="1" smtClean="0">
                <a:latin typeface="Times New Roman" pitchFamily="18" charset="0"/>
                <a:cs typeface="Times New Roman" pitchFamily="18" charset="0"/>
              </a:rPr>
              <a:t>nguyên âm</a:t>
            </a:r>
            <a:r>
              <a:rPr lang="en-US" sz="2400" smtClean="0">
                <a:latin typeface="Times New Roman" pitchFamily="18" charset="0"/>
                <a:cs typeface="Times New Roman" pitchFamily="18" charset="0"/>
              </a:rPr>
              <a:t>, ta </a:t>
            </a:r>
            <a:r>
              <a:rPr lang="en-US" sz="2400" b="1" smtClean="0">
                <a:latin typeface="Times New Roman" pitchFamily="18" charset="0"/>
                <a:cs typeface="Times New Roman" pitchFamily="18" charset="0"/>
              </a:rPr>
              <a:t>cộng hai số</a:t>
            </a:r>
            <a:r>
              <a:rPr lang="en-US" sz="2400" smtClean="0">
                <a:latin typeface="Times New Roman" pitchFamily="18" charset="0"/>
                <a:cs typeface="Times New Roman" pitchFamily="18" charset="0"/>
              </a:rPr>
              <a:t> đối của chúng rồi </a:t>
            </a:r>
            <a:r>
              <a:rPr lang="en-US" sz="2400" b="1" smtClean="0">
                <a:latin typeface="Times New Roman" pitchFamily="18" charset="0"/>
                <a:cs typeface="Times New Roman" pitchFamily="18" charset="0"/>
              </a:rPr>
              <a:t>thêm dấu trừ </a:t>
            </a:r>
            <a:r>
              <a:rPr lang="en-US" sz="2400" smtClean="0">
                <a:latin typeface="Times New Roman" pitchFamily="18" charset="0"/>
                <a:cs typeface="Times New Roman" pitchFamily="18" charset="0"/>
              </a:rPr>
              <a:t>đằng trước kết quả</a:t>
            </a:r>
            <a:endParaRPr lang="en-US" sz="2400" dirty="0">
              <a:latin typeface="Times New Roman" pitchFamily="18" charset="0"/>
              <a:cs typeface="Times New Roman" pitchFamily="18" charset="0"/>
            </a:endParaRPr>
          </a:p>
        </p:txBody>
      </p:sp>
      <p:sp>
        <p:nvSpPr>
          <p:cNvPr id="4" name="Rectangle 3"/>
          <p:cNvSpPr/>
          <p:nvPr/>
        </p:nvSpPr>
        <p:spPr>
          <a:xfrm>
            <a:off x="25399" y="4548485"/>
            <a:ext cx="9144793" cy="461665"/>
          </a:xfrm>
          <a:prstGeom prst="rect">
            <a:avLst/>
          </a:prstGeom>
        </p:spPr>
        <p:txBody>
          <a:bodyPr wrap="square">
            <a:spAutoFit/>
          </a:bodyPr>
          <a:lstStyle/>
          <a:p>
            <a:pPr eaLnBrk="1" hangingPunct="1"/>
            <a:r>
              <a:rPr lang="en-US" sz="2400" smtClean="0">
                <a:latin typeface="Times New Roman" pitchFamily="18" charset="0"/>
                <a:cs typeface="Times New Roman" pitchFamily="18" charset="0"/>
              </a:rPr>
              <a:t>- Tổng </a:t>
            </a:r>
            <a:r>
              <a:rPr lang="en-US" sz="2400">
                <a:latin typeface="Times New Roman" pitchFamily="18" charset="0"/>
                <a:cs typeface="Times New Roman" pitchFamily="18" charset="0"/>
              </a:rPr>
              <a:t>của hai số nguyên </a:t>
            </a:r>
            <a:r>
              <a:rPr lang="en-US" sz="2400" b="1">
                <a:latin typeface="Times New Roman" pitchFamily="18" charset="0"/>
                <a:cs typeface="Times New Roman" pitchFamily="18" charset="0"/>
              </a:rPr>
              <a:t>cùng dấu </a:t>
            </a:r>
            <a:r>
              <a:rPr lang="en-US" sz="2400">
                <a:latin typeface="Times New Roman" pitchFamily="18" charset="0"/>
                <a:cs typeface="Times New Roman" pitchFamily="18" charset="0"/>
              </a:rPr>
              <a:t>luôn </a:t>
            </a:r>
            <a:r>
              <a:rPr lang="en-US" sz="2400" b="1">
                <a:latin typeface="Times New Roman" pitchFamily="18" charset="0"/>
                <a:cs typeface="Times New Roman" pitchFamily="18" charset="0"/>
              </a:rPr>
              <a:t>cùng dấu </a:t>
            </a:r>
            <a:r>
              <a:rPr lang="en-US" sz="2400">
                <a:latin typeface="Times New Roman" pitchFamily="18" charset="0"/>
                <a:cs typeface="Times New Roman" pitchFamily="18" charset="0"/>
              </a:rPr>
              <a:t>với hai số nguyên đó.</a:t>
            </a:r>
            <a:endParaRPr lang="en-US" sz="2400" dirty="0">
              <a:latin typeface="Times New Roman" pitchFamily="18" charset="0"/>
              <a:cs typeface="Times New Roman" pitchFamily="18" charset="0"/>
            </a:endParaRPr>
          </a:p>
        </p:txBody>
      </p:sp>
      <p:sp>
        <p:nvSpPr>
          <p:cNvPr id="9" name="TextBox 3"/>
          <p:cNvSpPr txBox="1">
            <a:spLocks noChangeArrowheads="1"/>
          </p:cNvSpPr>
          <p:nvPr/>
        </p:nvSpPr>
        <p:spPr bwMode="auto">
          <a:xfrm>
            <a:off x="-2381" y="-1"/>
            <a:ext cx="9146381" cy="538609"/>
          </a:xfrm>
          <a:prstGeom prst="rect">
            <a:avLst/>
          </a:prstGeom>
          <a:solidFill>
            <a:srgbClr val="99FF99"/>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900" b="1" smtClean="0">
                <a:solidFill>
                  <a:srgbClr val="FF0000"/>
                </a:solidFill>
                <a:latin typeface="Times New Roman" pitchFamily="18" charset="0"/>
                <a:cs typeface="Times New Roman" pitchFamily="18" charset="0"/>
              </a:rPr>
              <a:t>I. PHÉP CỘNG, PHÉP TRỪ HAI </a:t>
            </a:r>
            <a:r>
              <a:rPr lang="en-US" sz="2900" b="1" dirty="0">
                <a:solidFill>
                  <a:srgbClr val="FF0000"/>
                </a:solidFill>
                <a:latin typeface="Times New Roman" pitchFamily="18" charset="0"/>
                <a:cs typeface="Times New Roman" pitchFamily="18" charset="0"/>
              </a:rPr>
              <a:t>SỐ NGUYÊN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Effect transition="in" filter="barn(inVertical)">
                                      <p:cBhvr>
                                        <p:cTn id="12" dur="500"/>
                                        <p:tgtEl>
                                          <p:spTgt spid="3891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399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0" y="2424651"/>
            <a:ext cx="6055949" cy="2737899"/>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233670" y="2705443"/>
            <a:ext cx="2374466"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A.</a:t>
            </a:r>
            <a:r>
              <a:rPr lang="vi-VN" sz="2400" dirty="0" smtClean="0">
                <a:solidFill>
                  <a:srgbClr val="0033CC"/>
                </a:solidFill>
              </a:rPr>
              <a:t>{1;5}</a:t>
            </a:r>
            <a:endParaRPr lang="en-US" sz="2400" dirty="0">
              <a:solidFill>
                <a:srgbClr val="0033CC"/>
              </a:solidFill>
            </a:endParaRPr>
          </a:p>
        </p:txBody>
      </p:sp>
      <p:sp>
        <p:nvSpPr>
          <p:cNvPr id="25" name="Rounded Rectangle 24"/>
          <p:cNvSpPr/>
          <p:nvPr/>
        </p:nvSpPr>
        <p:spPr>
          <a:xfrm>
            <a:off x="233670" y="3952961"/>
            <a:ext cx="2374466"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B.</a:t>
            </a:r>
            <a:r>
              <a:rPr lang="vi-VN" sz="2400" dirty="0" smtClean="0">
                <a:solidFill>
                  <a:srgbClr val="0033CC"/>
                </a:solidFill>
              </a:rPr>
              <a:t> {-1;-5; 1}</a:t>
            </a:r>
            <a:endParaRPr lang="en-US" sz="2400" dirty="0">
              <a:solidFill>
                <a:srgbClr val="0033CC"/>
              </a:solidFill>
            </a:endParaRPr>
          </a:p>
        </p:txBody>
      </p:sp>
      <p:sp>
        <p:nvSpPr>
          <p:cNvPr id="26" name="Rounded Rectangle 25"/>
          <p:cNvSpPr/>
          <p:nvPr/>
        </p:nvSpPr>
        <p:spPr>
          <a:xfrm>
            <a:off x="5181600" y="3893610"/>
            <a:ext cx="32004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D</a:t>
            </a:r>
            <a:r>
              <a:rPr lang="en-US" sz="2400" dirty="0" smtClean="0">
                <a:solidFill>
                  <a:srgbClr val="0033CC"/>
                </a:solidFill>
              </a:rPr>
              <a:t>.</a:t>
            </a:r>
            <a:r>
              <a:rPr lang="vi-VN" sz="2400" dirty="0" smtClean="0">
                <a:solidFill>
                  <a:srgbClr val="0033CC"/>
                </a:solidFill>
              </a:rPr>
              <a:t> {-5; -2; -1; 1; 2; 5}</a:t>
            </a:r>
            <a:endParaRPr lang="en-US" sz="2400" dirty="0">
              <a:solidFill>
                <a:srgbClr val="0033CC"/>
              </a:solidFill>
            </a:endParaRPr>
          </a:p>
        </p:txBody>
      </p:sp>
      <p:sp>
        <p:nvSpPr>
          <p:cNvPr id="27" name="Rounded Rectangle 26"/>
          <p:cNvSpPr/>
          <p:nvPr/>
        </p:nvSpPr>
        <p:spPr>
          <a:xfrm>
            <a:off x="5231576" y="2661180"/>
            <a:ext cx="3068926"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C</a:t>
            </a:r>
            <a:r>
              <a:rPr lang="en-US" sz="2400" dirty="0" smtClean="0">
                <a:solidFill>
                  <a:srgbClr val="0033CC"/>
                </a:solidFill>
              </a:rPr>
              <a:t>. </a:t>
            </a:r>
            <a:r>
              <a:rPr lang="vi-VN" sz="2400" dirty="0" smtClean="0">
                <a:solidFill>
                  <a:srgbClr val="0033CC"/>
                </a:solidFill>
              </a:rPr>
              <a:t>{-5; -1; 1; 5}</a:t>
            </a:r>
            <a:endParaRPr lang="en-US" sz="2400" dirty="0">
              <a:solidFill>
                <a:srgbClr val="0033CC"/>
              </a:solidFill>
            </a:endParaRPr>
          </a:p>
        </p:txBody>
      </p:sp>
      <p:pic>
        <p:nvPicPr>
          <p:cNvPr id="29" name="Picture 11" descr="C:\Users\ADMIN\Desktop\Giai cuu dai duong 2\seashell-border-382756.jpg"/>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6400" y="57150"/>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extBox 29"/>
          <p:cNvSpPr txBox="1"/>
          <p:nvPr/>
        </p:nvSpPr>
        <p:spPr>
          <a:xfrm>
            <a:off x="2590800" y="819150"/>
            <a:ext cx="4191000" cy="523220"/>
          </a:xfrm>
          <a:prstGeom prst="rect">
            <a:avLst/>
          </a:prstGeom>
          <a:noFill/>
        </p:spPr>
        <p:txBody>
          <a:bodyPr wrap="square" rtlCol="0">
            <a:spAutoFit/>
          </a:bodyPr>
          <a:lstStyle/>
          <a:p>
            <a:pPr algn="ctr"/>
            <a:r>
              <a:rPr lang="vi-VN" sz="2800" dirty="0" smtClean="0">
                <a:solidFill>
                  <a:srgbClr val="0033CC"/>
                </a:solidFill>
              </a:rPr>
              <a:t>ƯC(5 , 10) là:</a:t>
            </a:r>
            <a:endParaRPr lang="en-US" sz="2800" dirty="0">
              <a:solidFill>
                <a:srgbClr val="0033CC"/>
              </a:solidFill>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5833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5" restart="whenNotActive" fill="hold" evtFilter="cancelBubble" nodeType="interactiveSeq">
                <p:stCondLst>
                  <p:cond evt="onClick" delay="0">
                    <p:tgtEl>
                      <p:spTgt spid="24"/>
                    </p:tgtEl>
                  </p:cond>
                </p:stCondLst>
                <p:endSync evt="end" delay="0">
                  <p:rtn val="all"/>
                </p:endSync>
                <p:childTnLst>
                  <p:par>
                    <p:cTn id="46" fill="hold">
                      <p:stCondLst>
                        <p:cond delay="0"/>
                      </p:stCondLst>
                      <p:childTnLst>
                        <p:par>
                          <p:cTn id="47" fill="hold">
                            <p:stCondLst>
                              <p:cond delay="0"/>
                            </p:stCondLst>
                            <p:childTnLst>
                              <p:par>
                                <p:cTn id="48" presetID="42" presetClass="exit" presetSubtype="0" fill="hold" grpId="1" nodeType="clickEffect">
                                  <p:stCondLst>
                                    <p:cond delay="0"/>
                                  </p:stCondLst>
                                  <p:childTnLst>
                                    <p:animEffect transition="out" filter="fade">
                                      <p:cBhvr>
                                        <p:cTn id="49" dur="1000"/>
                                        <p:tgtEl>
                                          <p:spTgt spid="24"/>
                                        </p:tgtEl>
                                      </p:cBhvr>
                                    </p:animEffect>
                                    <p:anim calcmode="lin" valueType="num">
                                      <p:cBhvr>
                                        <p:cTn id="50" dur="1000"/>
                                        <p:tgtEl>
                                          <p:spTgt spid="24"/>
                                        </p:tgtEl>
                                        <p:attrNameLst>
                                          <p:attrName>ppt_x</p:attrName>
                                        </p:attrNameLst>
                                      </p:cBhvr>
                                      <p:tavLst>
                                        <p:tav tm="0">
                                          <p:val>
                                            <p:strVal val="ppt_x"/>
                                          </p:val>
                                        </p:tav>
                                        <p:tav tm="100000">
                                          <p:val>
                                            <p:strVal val="ppt_x"/>
                                          </p:val>
                                        </p:tav>
                                      </p:tavLst>
                                    </p:anim>
                                    <p:anim calcmode="lin" valueType="num">
                                      <p:cBhvr>
                                        <p:cTn id="51" dur="1000"/>
                                        <p:tgtEl>
                                          <p:spTgt spid="24"/>
                                        </p:tgtEl>
                                        <p:attrNameLst>
                                          <p:attrName>ppt_y</p:attrName>
                                        </p:attrNameLst>
                                      </p:cBhvr>
                                      <p:tavLst>
                                        <p:tav tm="0">
                                          <p:val>
                                            <p:strVal val="ppt_y"/>
                                          </p:val>
                                        </p:tav>
                                        <p:tav tm="100000">
                                          <p:val>
                                            <p:strVal val="ppt_y+.1"/>
                                          </p:val>
                                        </p:tav>
                                      </p:tavLst>
                                    </p:anim>
                                    <p:set>
                                      <p:cBhvr>
                                        <p:cTn id="52"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3" restart="whenNotActive" fill="hold" evtFilter="cancelBubble" nodeType="interactiveSeq">
                <p:stCondLst>
                  <p:cond evt="onClick" delay="0">
                    <p:tgtEl>
                      <p:spTgt spid="25"/>
                    </p:tgtEl>
                  </p:cond>
                </p:stCondLst>
                <p:endSync evt="end" delay="0">
                  <p:rtn val="all"/>
                </p:endSync>
                <p:childTnLst>
                  <p:par>
                    <p:cTn id="54" fill="hold">
                      <p:stCondLst>
                        <p:cond delay="0"/>
                      </p:stCondLst>
                      <p:childTnLst>
                        <p:par>
                          <p:cTn id="55" fill="hold">
                            <p:stCondLst>
                              <p:cond delay="0"/>
                            </p:stCondLst>
                            <p:childTnLst>
                              <p:par>
                                <p:cTn id="56" presetID="42" presetClass="exit" presetSubtype="0" fill="hold" grpId="1" nodeType="clickEffect">
                                  <p:stCondLst>
                                    <p:cond delay="0"/>
                                  </p:stCondLst>
                                  <p:childTnLst>
                                    <p:animEffect transition="out" filter="fade">
                                      <p:cBhvr>
                                        <p:cTn id="57" dur="1000"/>
                                        <p:tgtEl>
                                          <p:spTgt spid="25"/>
                                        </p:tgtEl>
                                      </p:cBhvr>
                                    </p:animEffect>
                                    <p:anim calcmode="lin" valueType="num">
                                      <p:cBhvr>
                                        <p:cTn id="58" dur="1000"/>
                                        <p:tgtEl>
                                          <p:spTgt spid="25"/>
                                        </p:tgtEl>
                                        <p:attrNameLst>
                                          <p:attrName>ppt_x</p:attrName>
                                        </p:attrNameLst>
                                      </p:cBhvr>
                                      <p:tavLst>
                                        <p:tav tm="0">
                                          <p:val>
                                            <p:strVal val="ppt_x"/>
                                          </p:val>
                                        </p:tav>
                                        <p:tav tm="100000">
                                          <p:val>
                                            <p:strVal val="ppt_x"/>
                                          </p:val>
                                        </p:tav>
                                      </p:tavLst>
                                    </p:anim>
                                    <p:anim calcmode="lin" valueType="num">
                                      <p:cBhvr>
                                        <p:cTn id="59" dur="1000"/>
                                        <p:tgtEl>
                                          <p:spTgt spid="25"/>
                                        </p:tgtEl>
                                        <p:attrNameLst>
                                          <p:attrName>ppt_y</p:attrName>
                                        </p:attrNameLst>
                                      </p:cBhvr>
                                      <p:tavLst>
                                        <p:tav tm="0">
                                          <p:val>
                                            <p:strVal val="ppt_y"/>
                                          </p:val>
                                        </p:tav>
                                        <p:tav tm="100000">
                                          <p:val>
                                            <p:strVal val="ppt_y+.1"/>
                                          </p:val>
                                        </p:tav>
                                      </p:tavLst>
                                    </p:anim>
                                    <p:set>
                                      <p:cBhvr>
                                        <p:cTn id="60"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61" restart="whenNotActive" fill="hold" evtFilter="cancelBubble" nodeType="interactiveSeq">
                <p:stCondLst>
                  <p:cond evt="onClick" delay="0">
                    <p:tgtEl>
                      <p:spTgt spid="27"/>
                    </p:tgtEl>
                  </p:cond>
                </p:stCondLst>
                <p:endSync evt="end" delay="0">
                  <p:rtn val="all"/>
                </p:endSync>
                <p:childTnLst>
                  <p:par>
                    <p:cTn id="62" fill="hold">
                      <p:stCondLst>
                        <p:cond delay="0"/>
                      </p:stCondLst>
                      <p:childTnLst>
                        <p:par>
                          <p:cTn id="63" fill="hold">
                            <p:stCondLst>
                              <p:cond delay="0"/>
                            </p:stCondLst>
                            <p:childTnLst>
                              <p:par>
                                <p:cTn id="64" presetID="21" presetClass="emph" presetSubtype="0" repeatCount="indefinite" fill="hold" grpId="1" nodeType="withEffect">
                                  <p:stCondLst>
                                    <p:cond delay="0"/>
                                  </p:stCondLst>
                                  <p:childTnLst>
                                    <p:animClr clrSpc="hsl" dir="cw">
                                      <p:cBhvr override="childStyle">
                                        <p:cTn id="65" dur="500" fill="hold"/>
                                        <p:tgtEl>
                                          <p:spTgt spid="27"/>
                                        </p:tgtEl>
                                        <p:attrNameLst>
                                          <p:attrName>style.color</p:attrName>
                                        </p:attrNameLst>
                                      </p:cBhvr>
                                      <p:by>
                                        <p:hsl h="7200000" s="0" l="0"/>
                                      </p:by>
                                    </p:animClr>
                                    <p:animClr clrSpc="hsl" dir="cw">
                                      <p:cBhvr>
                                        <p:cTn id="66" dur="500" fill="hold"/>
                                        <p:tgtEl>
                                          <p:spTgt spid="27"/>
                                        </p:tgtEl>
                                        <p:attrNameLst>
                                          <p:attrName>fillcolor</p:attrName>
                                        </p:attrNameLst>
                                      </p:cBhvr>
                                      <p:by>
                                        <p:hsl h="7200000" s="0" l="0"/>
                                      </p:by>
                                    </p:animClr>
                                    <p:animClr clrSpc="hsl" dir="cw">
                                      <p:cBhvr>
                                        <p:cTn id="67" dur="500" fill="hold"/>
                                        <p:tgtEl>
                                          <p:spTgt spid="27"/>
                                        </p:tgtEl>
                                        <p:attrNameLst>
                                          <p:attrName>stroke.color</p:attrName>
                                        </p:attrNameLst>
                                      </p:cBhvr>
                                      <p:by>
                                        <p:hsl h="7200000" s="0" l="0"/>
                                      </p:by>
                                    </p:animClr>
                                    <p:set>
                                      <p:cBhvr>
                                        <p:cTn id="68" dur="500" fill="hold"/>
                                        <p:tgtEl>
                                          <p:spTgt spid="27"/>
                                        </p:tgtEl>
                                        <p:attrNameLst>
                                          <p:attrName>fill.type</p:attrName>
                                        </p:attrNameLst>
                                      </p:cBhvr>
                                      <p:to>
                                        <p:strVal val="solid"/>
                                      </p:to>
                                    </p:set>
                                  </p:childTnLst>
                                </p:cTn>
                              </p:par>
                              <p:par>
                                <p:cTn id="69" presetID="35" presetClass="path" presetSubtype="0" accel="50000" decel="50000" fill="hold" nodeType="withEffect">
                                  <p:stCondLst>
                                    <p:cond delay="0"/>
                                  </p:stCondLst>
                                  <p:childTnLst>
                                    <p:animMotion origin="layout" path="M -3.05556E-6 4.32099E-6 L -1.05607 -0.02994 " pathEditMode="relative" rAng="0" ptsTypes="AA">
                                      <p:cBhvr>
                                        <p:cTn id="70"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seq concurrent="1" nextAc="seek">
              <p:cTn id="71" restart="whenNotActive" fill="hold" evtFilter="cancelBubble" nodeType="interactiveSeq">
                <p:stCondLst>
                  <p:cond evt="onClick" delay="0">
                    <p:tgtEl>
                      <p:spTgt spid="26"/>
                    </p:tgtEl>
                  </p:cond>
                </p:stCondLst>
                <p:endSync evt="end" delay="0">
                  <p:rtn val="all"/>
                </p:endSync>
                <p:childTnLst>
                  <p:par>
                    <p:cTn id="72" fill="hold">
                      <p:stCondLst>
                        <p:cond delay="0"/>
                      </p:stCondLst>
                      <p:childTnLst>
                        <p:par>
                          <p:cTn id="73" fill="hold">
                            <p:stCondLst>
                              <p:cond delay="0"/>
                            </p:stCondLst>
                            <p:childTnLst>
                              <p:par>
                                <p:cTn id="74" presetID="42" presetClass="exit" presetSubtype="0" fill="hold" grpId="1" nodeType="clickEffect">
                                  <p:stCondLst>
                                    <p:cond delay="0"/>
                                  </p:stCondLst>
                                  <p:childTnLst>
                                    <p:animEffect transition="out" filter="fade">
                                      <p:cBhvr>
                                        <p:cTn id="75" dur="1000"/>
                                        <p:tgtEl>
                                          <p:spTgt spid="26"/>
                                        </p:tgtEl>
                                      </p:cBhvr>
                                    </p:animEffect>
                                    <p:anim calcmode="lin" valueType="num">
                                      <p:cBhvr>
                                        <p:cTn id="76" dur="1000"/>
                                        <p:tgtEl>
                                          <p:spTgt spid="26"/>
                                        </p:tgtEl>
                                        <p:attrNameLst>
                                          <p:attrName>ppt_x</p:attrName>
                                        </p:attrNameLst>
                                      </p:cBhvr>
                                      <p:tavLst>
                                        <p:tav tm="0">
                                          <p:val>
                                            <p:strVal val="ppt_x"/>
                                          </p:val>
                                        </p:tav>
                                        <p:tav tm="100000">
                                          <p:val>
                                            <p:strVal val="ppt_x"/>
                                          </p:val>
                                        </p:tav>
                                      </p:tavLst>
                                    </p:anim>
                                    <p:anim calcmode="lin" valueType="num">
                                      <p:cBhvr>
                                        <p:cTn id="77" dur="1000"/>
                                        <p:tgtEl>
                                          <p:spTgt spid="26"/>
                                        </p:tgtEl>
                                        <p:attrNameLst>
                                          <p:attrName>ppt_y</p:attrName>
                                        </p:attrNameLst>
                                      </p:cBhvr>
                                      <p:tavLst>
                                        <p:tav tm="0">
                                          <p:val>
                                            <p:strVal val="ppt_y"/>
                                          </p:val>
                                        </p:tav>
                                        <p:tav tm="100000">
                                          <p:val>
                                            <p:strVal val="ppt_y+.1"/>
                                          </p:val>
                                        </p:tav>
                                      </p:tavLst>
                                    </p:anim>
                                    <p:set>
                                      <p:cBhvr>
                                        <p:cTn id="78"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Giai cuu dai duong 2\cartoon__underwater_background_by_slaterdies-d71ppa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Desktop\Giai cuu dai duong 2\5a.jpe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9828" y1="27216" x2="41202" y2="43711"/>
                        <a14:foregroundMark x1="54506" y1="15052" x2="48283" y2="43711"/>
                        <a14:foregroundMark x1="39914" y1="28247" x2="37983" y2="42062"/>
                      </a14:backgroundRemoval>
                    </a14:imgEffect>
                  </a14:imgLayer>
                </a14:imgProps>
              </a:ext>
              <a:ext uri="{28A0092B-C50C-407E-A947-70E740481C1C}">
                <a14:useLocalDpi xmlns:a14="http://schemas.microsoft.com/office/drawing/2010/main" val="0"/>
              </a:ext>
            </a:extLst>
          </a:blip>
          <a:srcRect/>
          <a:stretch>
            <a:fillRect/>
          </a:stretch>
        </p:blipFill>
        <p:spPr bwMode="auto">
          <a:xfrm rot="765678">
            <a:off x="5276850" y="2657654"/>
            <a:ext cx="2413802" cy="25122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Desktop\Giai cuu dai duong 2\5.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64169" flipH="1">
            <a:off x="499414" y="2118281"/>
            <a:ext cx="3444803" cy="321739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ADMIN\Desktop\Giai cuu dai duong 2\luoi 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192376" flipH="1">
            <a:off x="4711983" y="1132137"/>
            <a:ext cx="4151392" cy="5189676"/>
          </a:xfrm>
          <a:prstGeom prst="rect">
            <a:avLst/>
          </a:prstGeom>
          <a:noFill/>
          <a:extLst>
            <a:ext uri="{909E8E84-426E-40DD-AFC4-6F175D3DCCD1}">
              <a14:hiddenFill xmlns:a14="http://schemas.microsoft.com/office/drawing/2010/main">
                <a:solidFill>
                  <a:srgbClr val="FFFFFF"/>
                </a:solidFill>
              </a14:hiddenFill>
            </a:ext>
          </a:extLst>
        </p:spPr>
      </p:pic>
      <p:sp>
        <p:nvSpPr>
          <p:cNvPr id="17" name="Rounded Rectangle 16"/>
          <p:cNvSpPr/>
          <p:nvPr/>
        </p:nvSpPr>
        <p:spPr>
          <a:xfrm>
            <a:off x="4882887" y="2568498"/>
            <a:ext cx="2441322"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C.</a:t>
            </a:r>
            <a:r>
              <a:rPr lang="vi-VN" sz="2400" dirty="0" smtClean="0">
                <a:solidFill>
                  <a:srgbClr val="0033CC"/>
                </a:solidFill>
              </a:rPr>
              <a:t> 10 triệu đồng</a:t>
            </a:r>
            <a:endParaRPr lang="en-US" sz="2400" dirty="0">
              <a:solidFill>
                <a:srgbClr val="0033CC"/>
              </a:solidFill>
            </a:endParaRPr>
          </a:p>
        </p:txBody>
      </p:sp>
      <p:sp>
        <p:nvSpPr>
          <p:cNvPr id="18" name="Rounded Rectangle 17"/>
          <p:cNvSpPr/>
          <p:nvPr/>
        </p:nvSpPr>
        <p:spPr>
          <a:xfrm>
            <a:off x="307989" y="3848320"/>
            <a:ext cx="2435211"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B</a:t>
            </a:r>
            <a:r>
              <a:rPr lang="vi-VN" sz="2400" dirty="0" smtClean="0">
                <a:solidFill>
                  <a:srgbClr val="0033CC"/>
                </a:solidFill>
              </a:rPr>
              <a:t> 30 triệu đồng</a:t>
            </a:r>
            <a:r>
              <a:rPr lang="en-US" sz="2400" dirty="0" smtClean="0">
                <a:solidFill>
                  <a:srgbClr val="0033CC"/>
                </a:solidFill>
              </a:rPr>
              <a:t>.</a:t>
            </a:r>
            <a:endParaRPr lang="en-US" sz="2400" dirty="0">
              <a:solidFill>
                <a:srgbClr val="0033CC"/>
              </a:solidFill>
            </a:endParaRPr>
          </a:p>
        </p:txBody>
      </p:sp>
      <p:sp>
        <p:nvSpPr>
          <p:cNvPr id="19" name="Rounded Rectangle 18"/>
          <p:cNvSpPr/>
          <p:nvPr/>
        </p:nvSpPr>
        <p:spPr>
          <a:xfrm>
            <a:off x="4882887" y="3765396"/>
            <a:ext cx="25085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D</a:t>
            </a:r>
            <a:r>
              <a:rPr lang="en-US" sz="2400" dirty="0" smtClean="0">
                <a:solidFill>
                  <a:srgbClr val="0033CC"/>
                </a:solidFill>
              </a:rPr>
              <a:t>.</a:t>
            </a:r>
            <a:r>
              <a:rPr lang="vi-VN" sz="2400" dirty="0" smtClean="0">
                <a:solidFill>
                  <a:srgbClr val="0033CC"/>
                </a:solidFill>
              </a:rPr>
              <a:t> 15 triệu đồng</a:t>
            </a:r>
            <a:endParaRPr lang="en-US" sz="2400" dirty="0">
              <a:solidFill>
                <a:srgbClr val="0033CC"/>
              </a:solidFill>
            </a:endParaRPr>
          </a:p>
        </p:txBody>
      </p:sp>
      <p:sp>
        <p:nvSpPr>
          <p:cNvPr id="20" name="Rounded Rectangle 19"/>
          <p:cNvSpPr/>
          <p:nvPr/>
        </p:nvSpPr>
        <p:spPr>
          <a:xfrm>
            <a:off x="381000" y="2568498"/>
            <a:ext cx="24384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A</a:t>
            </a:r>
            <a:r>
              <a:rPr lang="en-US" sz="2400" dirty="0" smtClean="0">
                <a:solidFill>
                  <a:srgbClr val="0033CC"/>
                </a:solidFill>
              </a:rPr>
              <a:t>. </a:t>
            </a:r>
            <a:r>
              <a:rPr lang="vi-VN" sz="2400" dirty="0" smtClean="0">
                <a:solidFill>
                  <a:srgbClr val="0033CC"/>
                </a:solidFill>
              </a:rPr>
              <a:t>20 triệu đồng</a:t>
            </a:r>
            <a:endParaRPr lang="en-US" sz="2400" dirty="0">
              <a:solidFill>
                <a:srgbClr val="0033CC"/>
              </a:solidFill>
            </a:endParaRPr>
          </a:p>
        </p:txBody>
      </p:sp>
      <p:pic>
        <p:nvPicPr>
          <p:cNvPr id="21"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62100" y="0"/>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2" name="TextBox 21"/>
          <p:cNvSpPr txBox="1"/>
          <p:nvPr/>
        </p:nvSpPr>
        <p:spPr>
          <a:xfrm>
            <a:off x="1812473" y="108245"/>
            <a:ext cx="5730308" cy="1815882"/>
          </a:xfrm>
          <a:prstGeom prst="rect">
            <a:avLst/>
          </a:prstGeom>
          <a:noFill/>
        </p:spPr>
        <p:txBody>
          <a:bodyPr wrap="square" rtlCol="0">
            <a:spAutoFit/>
          </a:bodyPr>
          <a:lstStyle/>
          <a:p>
            <a:pPr algn="ctr"/>
            <a:r>
              <a:rPr lang="vi-VN" sz="2800" dirty="0" smtClean="0">
                <a:solidFill>
                  <a:srgbClr val="0033CC"/>
                </a:solidFill>
              </a:rPr>
              <a:t>Sau một quý kinh doanh bác Ba lãi được 60 triệu đồng. Tính trung bình số tiền lãi trong mỗi tháng bác Ba nhận được?</a:t>
            </a:r>
            <a:endParaRPr lang="en-US" sz="2800" dirty="0">
              <a:solidFill>
                <a:srgbClr val="0033CC"/>
              </a:solidFill>
            </a:endParaRPr>
          </a:p>
        </p:txBody>
      </p:sp>
      <p:pic>
        <p:nvPicPr>
          <p:cNvPr id="28"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48600" y="3837562"/>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Doremon cau ca ( trac nghiem )\Picture1 (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5162" y="552542"/>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times up"/>
          <p:cNvGrpSpPr/>
          <p:nvPr/>
        </p:nvGrpSpPr>
        <p:grpSpPr>
          <a:xfrm>
            <a:off x="588044" y="133350"/>
            <a:ext cx="757084" cy="375064"/>
            <a:chOff x="2989747" y="438150"/>
            <a:chExt cx="1572029" cy="683752"/>
          </a:xfrm>
        </p:grpSpPr>
        <p:sp>
          <p:nvSpPr>
            <p:cNvPr id="16" name="Rounded Rectangle 15"/>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23" name="Rounded Rectangle 22"/>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err="1" smtClean="0">
                  <a:latin typeface="Arial" panose="020B0604020202020204" pitchFamily="34" charset="0"/>
                  <a:cs typeface="Arial" panose="020B0604020202020204" pitchFamily="34" charset="0"/>
                </a:rPr>
                <a:t>Bắt</a:t>
              </a:r>
              <a:r>
                <a:rPr lang="en-GB" sz="1100" dirty="0" smtClean="0">
                  <a:latin typeface="Arial" panose="020B0604020202020204" pitchFamily="34" charset="0"/>
                  <a:cs typeface="Arial" panose="020B0604020202020204" pitchFamily="34" charset="0"/>
                </a:rPr>
                <a:t> </a:t>
              </a:r>
              <a:r>
                <a:rPr lang="en-GB" sz="1100" dirty="0" err="1" smtClean="0">
                  <a:latin typeface="Arial" panose="020B0604020202020204" pitchFamily="34" charset="0"/>
                  <a:cs typeface="Arial" panose="020B0604020202020204" pitchFamily="34" charset="0"/>
                </a:rPr>
                <a:t>đầu</a:t>
              </a:r>
              <a:r>
                <a:rPr lang="en-GB" sz="1100" dirty="0" smtClean="0">
                  <a:latin typeface="Arial" panose="020B0604020202020204" pitchFamily="34" charset="0"/>
                  <a:cs typeface="Arial" panose="020B0604020202020204" pitchFamily="34" charset="0"/>
                </a:rPr>
                <a:t>!</a:t>
              </a:r>
              <a:endParaRPr lang="en-GB" sz="1100" dirty="0">
                <a:latin typeface="Arial" panose="020B0604020202020204" pitchFamily="34" charset="0"/>
                <a:cs typeface="Arial" panose="020B0604020202020204" pitchFamily="34" charset="0"/>
              </a:endParaRPr>
            </a:p>
          </p:txBody>
        </p:sp>
      </p:grpSp>
      <p:pic>
        <p:nvPicPr>
          <p:cNvPr id="24" name="Picture 3" descr="C:\Users\ADMIN\Desktop\Picture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9482" y="720479"/>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 xmlns:a16="http://schemas.microsoft.com/office/drawing/2014/main" id="{A3772A17-BB74-4A75-BA55-D622FE4D0639}"/>
              </a:ext>
            </a:extLst>
          </p:cNvPr>
          <p:cNvGrpSpPr/>
          <p:nvPr/>
        </p:nvGrpSpPr>
        <p:grpSpPr>
          <a:xfrm>
            <a:off x="933247" y="708850"/>
            <a:ext cx="90244" cy="76328"/>
            <a:chOff x="2455863" y="2411803"/>
            <a:chExt cx="566738" cy="566738"/>
          </a:xfrm>
        </p:grpSpPr>
        <p:sp>
          <p:nvSpPr>
            <p:cNvPr id="2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2" name="Group 31">
            <a:extLst>
              <a:ext uri="{FF2B5EF4-FFF2-40B4-BE49-F238E27FC236}">
                <a16:creationId xmlns="" xmlns:a16="http://schemas.microsoft.com/office/drawing/2014/main" id="{A3772A17-BB74-4A75-BA55-D622FE4D0639}"/>
              </a:ext>
            </a:extLst>
          </p:cNvPr>
          <p:cNvGrpSpPr/>
          <p:nvPr/>
        </p:nvGrpSpPr>
        <p:grpSpPr>
          <a:xfrm>
            <a:off x="934593" y="1261149"/>
            <a:ext cx="90244" cy="76328"/>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8" name="Group 37">
            <a:extLst>
              <a:ext uri="{FF2B5EF4-FFF2-40B4-BE49-F238E27FC236}">
                <a16:creationId xmlns="" xmlns:a16="http://schemas.microsoft.com/office/drawing/2014/main" id="{A3772A17-BB74-4A75-BA55-D622FE4D0639}"/>
              </a:ext>
            </a:extLst>
          </p:cNvPr>
          <p:cNvGrpSpPr/>
          <p:nvPr/>
        </p:nvGrpSpPr>
        <p:grpSpPr>
          <a:xfrm>
            <a:off x="1231628" y="1001869"/>
            <a:ext cx="90244" cy="76328"/>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3">
            <a:extLst>
              <a:ext uri="{FF2B5EF4-FFF2-40B4-BE49-F238E27FC236}">
                <a16:creationId xmlns="" xmlns:a16="http://schemas.microsoft.com/office/drawing/2014/main" id="{A3772A17-BB74-4A75-BA55-D622FE4D0639}"/>
              </a:ext>
            </a:extLst>
          </p:cNvPr>
          <p:cNvGrpSpPr/>
          <p:nvPr/>
        </p:nvGrpSpPr>
        <p:grpSpPr>
          <a:xfrm>
            <a:off x="661894" y="1026807"/>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50" name="Oval 107"/>
          <p:cNvSpPr>
            <a:spLocks noChangeArrowheads="1"/>
          </p:cNvSpPr>
          <p:nvPr/>
        </p:nvSpPr>
        <p:spPr bwMode="auto">
          <a:xfrm>
            <a:off x="944484" y="998991"/>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4368939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075"/>
                                        </p:tgtEl>
                                        <p:attrNameLst>
                                          <p:attrName>r</p:attrName>
                                        </p:attrNameLst>
                                      </p:cBhvr>
                                    </p:animRot>
                                    <p:animRot by="-240000">
                                      <p:cBhvr>
                                        <p:cTn id="7" dur="1000" fill="hold">
                                          <p:stCondLst>
                                            <p:cond delay="1000"/>
                                          </p:stCondLst>
                                        </p:cTn>
                                        <p:tgtEl>
                                          <p:spTgt spid="3075"/>
                                        </p:tgtEl>
                                        <p:attrNameLst>
                                          <p:attrName>r</p:attrName>
                                        </p:attrNameLst>
                                      </p:cBhvr>
                                    </p:animRot>
                                    <p:animRot by="240000">
                                      <p:cBhvr>
                                        <p:cTn id="8" dur="1000" fill="hold">
                                          <p:stCondLst>
                                            <p:cond delay="2000"/>
                                          </p:stCondLst>
                                        </p:cTn>
                                        <p:tgtEl>
                                          <p:spTgt spid="3075"/>
                                        </p:tgtEl>
                                        <p:attrNameLst>
                                          <p:attrName>r</p:attrName>
                                        </p:attrNameLst>
                                      </p:cBhvr>
                                    </p:animRot>
                                    <p:animRot by="-240000">
                                      <p:cBhvr>
                                        <p:cTn id="9" dur="1000" fill="hold">
                                          <p:stCondLst>
                                            <p:cond delay="3000"/>
                                          </p:stCondLst>
                                        </p:cTn>
                                        <p:tgtEl>
                                          <p:spTgt spid="3075"/>
                                        </p:tgtEl>
                                        <p:attrNameLst>
                                          <p:attrName>r</p:attrName>
                                        </p:attrNameLst>
                                      </p:cBhvr>
                                    </p:animRot>
                                    <p:animRot by="120000">
                                      <p:cBhvr>
                                        <p:cTn id="10" dur="1000" fill="hold">
                                          <p:stCondLst>
                                            <p:cond delay="4000"/>
                                          </p:stCondLst>
                                        </p:cTn>
                                        <p:tgtEl>
                                          <p:spTgt spid="307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500" fill="hold">
                                          <p:stCondLst>
                                            <p:cond delay="0"/>
                                          </p:stCondLst>
                                        </p:cTn>
                                        <p:tgtEl>
                                          <p:spTgt spid="3076"/>
                                        </p:tgtEl>
                                        <p:attrNameLst>
                                          <p:attrName>r</p:attrName>
                                        </p:attrNameLst>
                                      </p:cBhvr>
                                    </p:animRot>
                                    <p:animRot by="-240000">
                                      <p:cBhvr>
                                        <p:cTn id="13" dur="1000" fill="hold">
                                          <p:stCondLst>
                                            <p:cond delay="1000"/>
                                          </p:stCondLst>
                                        </p:cTn>
                                        <p:tgtEl>
                                          <p:spTgt spid="3076"/>
                                        </p:tgtEl>
                                        <p:attrNameLst>
                                          <p:attrName>r</p:attrName>
                                        </p:attrNameLst>
                                      </p:cBhvr>
                                    </p:animRot>
                                    <p:animRot by="240000">
                                      <p:cBhvr>
                                        <p:cTn id="14" dur="1000" fill="hold">
                                          <p:stCondLst>
                                            <p:cond delay="2000"/>
                                          </p:stCondLst>
                                        </p:cTn>
                                        <p:tgtEl>
                                          <p:spTgt spid="3076"/>
                                        </p:tgtEl>
                                        <p:attrNameLst>
                                          <p:attrName>r</p:attrName>
                                        </p:attrNameLst>
                                      </p:cBhvr>
                                    </p:animRot>
                                    <p:animRot by="-240000">
                                      <p:cBhvr>
                                        <p:cTn id="15" dur="1000" fill="hold">
                                          <p:stCondLst>
                                            <p:cond delay="3000"/>
                                          </p:stCondLst>
                                        </p:cTn>
                                        <p:tgtEl>
                                          <p:spTgt spid="3076"/>
                                        </p:tgtEl>
                                        <p:attrNameLst>
                                          <p:attrName>r</p:attrName>
                                        </p:attrNameLst>
                                      </p:cBhvr>
                                    </p:animRot>
                                    <p:animRot by="120000">
                                      <p:cBhvr>
                                        <p:cTn id="16" dur="1000" fill="hold">
                                          <p:stCondLst>
                                            <p:cond delay="4000"/>
                                          </p:stCondLst>
                                        </p:cTn>
                                        <p:tgtEl>
                                          <p:spTgt spid="3076"/>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ppt_x"/>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grpId="1" nodeType="clickEffect">
                                  <p:stCondLst>
                                    <p:cond delay="0"/>
                                  </p:stCondLst>
                                  <p:childTnLst>
                                    <p:animEffect transition="out" filter="fade">
                                      <p:cBhvr>
                                        <p:cTn id="55" dur="1000"/>
                                        <p:tgtEl>
                                          <p:spTgt spid="17"/>
                                        </p:tgtEl>
                                      </p:cBhvr>
                                    </p:animEffect>
                                    <p:anim calcmode="lin" valueType="num">
                                      <p:cBhvr>
                                        <p:cTn id="56" dur="1000"/>
                                        <p:tgtEl>
                                          <p:spTgt spid="17"/>
                                        </p:tgtEl>
                                        <p:attrNameLst>
                                          <p:attrName>ppt_x</p:attrName>
                                        </p:attrNameLst>
                                      </p:cBhvr>
                                      <p:tavLst>
                                        <p:tav tm="0">
                                          <p:val>
                                            <p:strVal val="ppt_x"/>
                                          </p:val>
                                        </p:tav>
                                        <p:tav tm="100000">
                                          <p:val>
                                            <p:strVal val="ppt_x"/>
                                          </p:val>
                                        </p:tav>
                                      </p:tavLst>
                                    </p:anim>
                                    <p:anim calcmode="lin" valueType="num">
                                      <p:cBhvr>
                                        <p:cTn id="57" dur="1000"/>
                                        <p:tgtEl>
                                          <p:spTgt spid="17"/>
                                        </p:tgtEl>
                                        <p:attrNameLst>
                                          <p:attrName>ppt_y</p:attrName>
                                        </p:attrNameLst>
                                      </p:cBhvr>
                                      <p:tavLst>
                                        <p:tav tm="0">
                                          <p:val>
                                            <p:strVal val="ppt_y"/>
                                          </p:val>
                                        </p:tav>
                                        <p:tav tm="100000">
                                          <p:val>
                                            <p:strVal val="ppt_y+.1"/>
                                          </p:val>
                                        </p:tav>
                                      </p:tavLst>
                                    </p:anim>
                                    <p:set>
                                      <p:cBhvr>
                                        <p:cTn id="58"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42" presetClass="exit" presetSubtype="0" fill="hold" grpId="1" nodeType="clickEffect">
                                  <p:stCondLst>
                                    <p:cond delay="0"/>
                                  </p:stCondLst>
                                  <p:childTnLst>
                                    <p:animEffect transition="out" filter="fade">
                                      <p:cBhvr>
                                        <p:cTn id="63" dur="1000"/>
                                        <p:tgtEl>
                                          <p:spTgt spid="18"/>
                                        </p:tgtEl>
                                      </p:cBhvr>
                                    </p:animEffect>
                                    <p:anim calcmode="lin" valueType="num">
                                      <p:cBhvr>
                                        <p:cTn id="64" dur="1000"/>
                                        <p:tgtEl>
                                          <p:spTgt spid="18"/>
                                        </p:tgtEl>
                                        <p:attrNameLst>
                                          <p:attrName>ppt_x</p:attrName>
                                        </p:attrNameLst>
                                      </p:cBhvr>
                                      <p:tavLst>
                                        <p:tav tm="0">
                                          <p:val>
                                            <p:strVal val="ppt_x"/>
                                          </p:val>
                                        </p:tav>
                                        <p:tav tm="100000">
                                          <p:val>
                                            <p:strVal val="ppt_x"/>
                                          </p:val>
                                        </p:tav>
                                      </p:tavLst>
                                    </p:anim>
                                    <p:anim calcmode="lin" valueType="num">
                                      <p:cBhvr>
                                        <p:cTn id="65" dur="1000"/>
                                        <p:tgtEl>
                                          <p:spTgt spid="18"/>
                                        </p:tgtEl>
                                        <p:attrNameLst>
                                          <p:attrName>ppt_y</p:attrName>
                                        </p:attrNameLst>
                                      </p:cBhvr>
                                      <p:tavLst>
                                        <p:tav tm="0">
                                          <p:val>
                                            <p:strVal val="ppt_y"/>
                                          </p:val>
                                        </p:tav>
                                        <p:tav tm="100000">
                                          <p:val>
                                            <p:strVal val="ppt_y+.1"/>
                                          </p:val>
                                        </p:tav>
                                      </p:tavLst>
                                    </p:anim>
                                    <p:set>
                                      <p:cBhvr>
                                        <p:cTn id="66"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7" restart="whenNotActive" fill="hold" evtFilter="cancelBubble" nodeType="interactiveSeq">
                <p:stCondLst>
                  <p:cond evt="onClick" delay="0">
                    <p:tgtEl>
                      <p:spTgt spid="20"/>
                    </p:tgtEl>
                  </p:cond>
                </p:stCondLst>
                <p:endSync evt="end" delay="0">
                  <p:rtn val="all"/>
                </p:endSync>
                <p:childTnLst>
                  <p:par>
                    <p:cTn id="68" fill="hold">
                      <p:stCondLst>
                        <p:cond delay="0"/>
                      </p:stCondLst>
                      <p:childTnLst>
                        <p:par>
                          <p:cTn id="69" fill="hold">
                            <p:stCondLst>
                              <p:cond delay="0"/>
                            </p:stCondLst>
                            <p:childTnLst>
                              <p:par>
                                <p:cTn id="70" presetID="21" presetClass="emph" presetSubtype="0" repeatCount="indefinite" fill="hold" grpId="1" nodeType="withEffect">
                                  <p:stCondLst>
                                    <p:cond delay="0"/>
                                  </p:stCondLst>
                                  <p:childTnLst>
                                    <p:animClr clrSpc="hsl" dir="cw">
                                      <p:cBhvr override="childStyle">
                                        <p:cTn id="71" dur="500" fill="hold"/>
                                        <p:tgtEl>
                                          <p:spTgt spid="20"/>
                                        </p:tgtEl>
                                        <p:attrNameLst>
                                          <p:attrName>style.color</p:attrName>
                                        </p:attrNameLst>
                                      </p:cBhvr>
                                      <p:by>
                                        <p:hsl h="7200000" s="0" l="0"/>
                                      </p:by>
                                    </p:animClr>
                                    <p:animClr clrSpc="hsl" dir="cw">
                                      <p:cBhvr>
                                        <p:cTn id="72" dur="500" fill="hold"/>
                                        <p:tgtEl>
                                          <p:spTgt spid="20"/>
                                        </p:tgtEl>
                                        <p:attrNameLst>
                                          <p:attrName>fillcolor</p:attrName>
                                        </p:attrNameLst>
                                      </p:cBhvr>
                                      <p:by>
                                        <p:hsl h="7200000" s="0" l="0"/>
                                      </p:by>
                                    </p:animClr>
                                    <p:animClr clrSpc="hsl" dir="cw">
                                      <p:cBhvr>
                                        <p:cTn id="73" dur="500" fill="hold"/>
                                        <p:tgtEl>
                                          <p:spTgt spid="20"/>
                                        </p:tgtEl>
                                        <p:attrNameLst>
                                          <p:attrName>stroke.color</p:attrName>
                                        </p:attrNameLst>
                                      </p:cBhvr>
                                      <p:by>
                                        <p:hsl h="7200000" s="0" l="0"/>
                                      </p:by>
                                    </p:animClr>
                                    <p:set>
                                      <p:cBhvr>
                                        <p:cTn id="74" dur="500" fill="hold"/>
                                        <p:tgtEl>
                                          <p:spTgt spid="20"/>
                                        </p:tgtEl>
                                        <p:attrNameLst>
                                          <p:attrName>fill.type</p:attrName>
                                        </p:attrNameLst>
                                      </p:cBhvr>
                                      <p:to>
                                        <p:strVal val="solid"/>
                                      </p:to>
                                    </p:set>
                                  </p:childTnLst>
                                </p:cTn>
                              </p:par>
                              <p:par>
                                <p:cTn id="75" presetID="2" presetClass="exit" presetSubtype="1" fill="hold" nodeType="withEffect">
                                  <p:stCondLst>
                                    <p:cond delay="0"/>
                                  </p:stCondLst>
                                  <p:childTnLst>
                                    <p:anim calcmode="lin" valueType="num">
                                      <p:cBhvr additive="base">
                                        <p:cTn id="76" dur="3000"/>
                                        <p:tgtEl>
                                          <p:spTgt spid="3077"/>
                                        </p:tgtEl>
                                        <p:attrNameLst>
                                          <p:attrName>ppt_x</p:attrName>
                                        </p:attrNameLst>
                                      </p:cBhvr>
                                      <p:tavLst>
                                        <p:tav tm="0">
                                          <p:val>
                                            <p:strVal val="ppt_x"/>
                                          </p:val>
                                        </p:tav>
                                        <p:tav tm="100000">
                                          <p:val>
                                            <p:strVal val="ppt_x"/>
                                          </p:val>
                                        </p:tav>
                                      </p:tavLst>
                                    </p:anim>
                                    <p:anim calcmode="lin" valueType="num">
                                      <p:cBhvr additive="base">
                                        <p:cTn id="77" dur="3000"/>
                                        <p:tgtEl>
                                          <p:spTgt spid="3077"/>
                                        </p:tgtEl>
                                        <p:attrNameLst>
                                          <p:attrName>ppt_y</p:attrName>
                                        </p:attrNameLst>
                                      </p:cBhvr>
                                      <p:tavLst>
                                        <p:tav tm="0">
                                          <p:val>
                                            <p:strVal val="ppt_y"/>
                                          </p:val>
                                        </p:tav>
                                        <p:tav tm="100000">
                                          <p:val>
                                            <p:strVal val="0-ppt_h/2"/>
                                          </p:val>
                                        </p:tav>
                                      </p:tavLst>
                                    </p:anim>
                                    <p:set>
                                      <p:cBhvr>
                                        <p:cTn id="78" dur="1" fill="hold">
                                          <p:stCondLst>
                                            <p:cond delay="2999"/>
                                          </p:stCondLst>
                                        </p:cTn>
                                        <p:tgtEl>
                                          <p:spTgt spid="3077"/>
                                        </p:tgtEl>
                                        <p:attrNameLst>
                                          <p:attrName>style.visibility</p:attrName>
                                        </p:attrNameLst>
                                      </p:cBhvr>
                                      <p:to>
                                        <p:strVal val="hidden"/>
                                      </p:to>
                                    </p:set>
                                  </p:childTnLst>
                                </p:cTn>
                              </p:par>
                              <p:par>
                                <p:cTn id="79" presetID="35" presetClass="path" presetSubtype="0" accel="50000" decel="50000" fill="hold" nodeType="withEffect">
                                  <p:stCondLst>
                                    <p:cond delay="0"/>
                                  </p:stCondLst>
                                  <p:childTnLst>
                                    <p:animMotion origin="layout" path="M 0 0 L -0.25 0 E" pathEditMode="relative" ptsTypes="">
                                      <p:cBhvr>
                                        <p:cTn id="80" dur="5000" fill="hold"/>
                                        <p:tgtEl>
                                          <p:spTgt spid="3075"/>
                                        </p:tgtEl>
                                        <p:attrNameLst>
                                          <p:attrName>ppt_x</p:attrName>
                                          <p:attrName>ppt_y</p:attrName>
                                        </p:attrNameLst>
                                      </p:cBhvr>
                                    </p:animMotion>
                                  </p:childTnLst>
                                </p:cTn>
                              </p:par>
                            </p:childTnLst>
                          </p:cTn>
                        </p:par>
                      </p:childTnLst>
                    </p:cTn>
                  </p:par>
                </p:childTnLst>
              </p:cTn>
              <p:nextCondLst>
                <p:cond evt="onClick" delay="0">
                  <p:tgtEl>
                    <p:spTgt spid="20"/>
                  </p:tgtEl>
                </p:cond>
              </p:nextCondLst>
            </p:seq>
            <p:seq concurrent="1" nextAc="seek">
              <p:cTn id="81" restart="whenNotActive" fill="hold" evtFilter="cancelBubble" nodeType="interactiveSeq">
                <p:stCondLst>
                  <p:cond evt="onClick" delay="0">
                    <p:tgtEl>
                      <p:spTgt spid="19"/>
                    </p:tgtEl>
                  </p:cond>
                </p:stCondLst>
                <p:endSync evt="end" delay="0">
                  <p:rtn val="all"/>
                </p:endSync>
                <p:childTnLst>
                  <p:par>
                    <p:cTn id="82" fill="hold">
                      <p:stCondLst>
                        <p:cond delay="0"/>
                      </p:stCondLst>
                      <p:childTnLst>
                        <p:par>
                          <p:cTn id="83" fill="hold">
                            <p:stCondLst>
                              <p:cond delay="0"/>
                            </p:stCondLst>
                            <p:childTnLst>
                              <p:par>
                                <p:cTn id="84" presetID="42" presetClass="exit" presetSubtype="0" fill="hold" grpId="1" nodeType="clickEffect">
                                  <p:stCondLst>
                                    <p:cond delay="0"/>
                                  </p:stCondLst>
                                  <p:childTnLst>
                                    <p:animEffect transition="out" filter="fade">
                                      <p:cBhvr>
                                        <p:cTn id="85" dur="1000"/>
                                        <p:tgtEl>
                                          <p:spTgt spid="19"/>
                                        </p:tgtEl>
                                      </p:cBhvr>
                                    </p:animEffect>
                                    <p:anim calcmode="lin" valueType="num">
                                      <p:cBhvr>
                                        <p:cTn id="86" dur="1000"/>
                                        <p:tgtEl>
                                          <p:spTgt spid="19"/>
                                        </p:tgtEl>
                                        <p:attrNameLst>
                                          <p:attrName>ppt_x</p:attrName>
                                        </p:attrNameLst>
                                      </p:cBhvr>
                                      <p:tavLst>
                                        <p:tav tm="0">
                                          <p:val>
                                            <p:strVal val="ppt_x"/>
                                          </p:val>
                                        </p:tav>
                                        <p:tav tm="100000">
                                          <p:val>
                                            <p:strVal val="ppt_x"/>
                                          </p:val>
                                        </p:tav>
                                      </p:tavLst>
                                    </p:anim>
                                    <p:anim calcmode="lin" valueType="num">
                                      <p:cBhvr>
                                        <p:cTn id="87" dur="1000"/>
                                        <p:tgtEl>
                                          <p:spTgt spid="19"/>
                                        </p:tgtEl>
                                        <p:attrNameLst>
                                          <p:attrName>ppt_y</p:attrName>
                                        </p:attrNameLst>
                                      </p:cBhvr>
                                      <p:tavLst>
                                        <p:tav tm="0">
                                          <p:val>
                                            <p:strVal val="ppt_y"/>
                                          </p:val>
                                        </p:tav>
                                        <p:tav tm="100000">
                                          <p:val>
                                            <p:strVal val="ppt_y+.1"/>
                                          </p:val>
                                        </p:tav>
                                      </p:tavLst>
                                    </p:anim>
                                    <p:set>
                                      <p:cBhvr>
                                        <p:cTn id="88"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9" restart="whenNotActive" fill="hold" evtFilter="cancelBubble" nodeType="interactiveSeq">
                <p:stCondLst>
                  <p:cond evt="onClick" delay="0">
                    <p:tgtEl>
                      <p:spTgt spid="15"/>
                    </p:tgtEl>
                  </p:cond>
                </p:stCondLst>
                <p:endSync evt="end" delay="0">
                  <p:rtn val="all"/>
                </p:endSync>
                <p:childTnLst>
                  <p:par>
                    <p:cTn id="90" fill="hold">
                      <p:stCondLst>
                        <p:cond delay="0"/>
                      </p:stCondLst>
                      <p:childTnLst>
                        <p:par>
                          <p:cTn id="91" fill="hold">
                            <p:stCondLst>
                              <p:cond delay="0"/>
                            </p:stCondLst>
                            <p:childTnLst>
                              <p:par>
                                <p:cTn id="92" presetID="8" presetClass="emph" presetSubtype="0" fill="hold" nodeType="clickEffect">
                                  <p:stCondLst>
                                    <p:cond delay="0"/>
                                  </p:stCondLst>
                                  <p:childTnLst>
                                    <p:animRot by="21600000">
                                      <p:cBhvr>
                                        <p:cTn id="93" dur="15000" fill="hold"/>
                                        <p:tgtEl>
                                          <p:spTgt spid="24"/>
                                        </p:tgtEl>
                                        <p:attrNameLst>
                                          <p:attrName>r</p:attrName>
                                        </p:attrNameLst>
                                      </p:cBhvr>
                                    </p:animRot>
                                  </p:childTnLst>
                                </p:cTn>
                              </p:par>
                            </p:childTnLst>
                          </p:cTn>
                        </p:par>
                      </p:childTnLst>
                    </p:cTn>
                  </p:par>
                </p:childTnLst>
              </p:cTn>
              <p:nextCondLst>
                <p:cond evt="onClick" delay="0">
                  <p:tgtEl>
                    <p:spTgt spid="15"/>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Giai cuu dai duong 2\Pi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Desktop\Giai cuu dai duong 2\6a.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43500" y1="32647" x2="44000" y2="37647"/>
                        <a14:foregroundMark x1="61125" y1="35882" x2="57375" y2="46324"/>
                      </a14:backgroundRemoval>
                    </a14:imgEffect>
                  </a14:imgLayer>
                </a14:imgProps>
              </a:ext>
              <a:ext uri="{28A0092B-C50C-407E-A947-70E740481C1C}">
                <a14:useLocalDpi xmlns:a14="http://schemas.microsoft.com/office/drawing/2010/main" val="0"/>
              </a:ext>
            </a:extLst>
          </a:blip>
          <a:srcRect/>
          <a:stretch>
            <a:fillRect/>
          </a:stretch>
        </p:blipFill>
        <p:spPr bwMode="auto">
          <a:xfrm>
            <a:off x="5638801" y="3622780"/>
            <a:ext cx="1600200" cy="136058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Desktop\Giai cuu dai duong 2\6b.jpg"/>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foregroundMark x1="42444" y1="51821" x2="23556" y2="57423"/>
                        <a14:foregroundMark x1="21333" y1="63305" x2="10000" y2="71989"/>
                        <a14:foregroundMark x1="10667" y1="71989" x2="7111" y2="84594"/>
                        <a14:foregroundMark x1="22889" y1="65546" x2="17111" y2="77311"/>
                        <a14:foregroundMark x1="59556" y1="68347" x2="64444" y2="78151"/>
                        <a14:foregroundMark x1="15982" y1="78448" x2="17580" y2="89655"/>
                        <a14:foregroundMark x1="26712" y1="70402" x2="22603" y2="82184"/>
                        <a14:foregroundMark x1="64384" y1="70115" x2="71005" y2="75862"/>
                        <a14:foregroundMark x1="73744" y1="71839" x2="78767" y2="75000"/>
                      </a14:backgroundRemoval>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rot="21439604">
            <a:off x="2090158" y="3513144"/>
            <a:ext cx="1824246" cy="14472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6.pn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9006" l="0" r="98923">
                        <a14:foregroundMark x1="33231" y1="37575" x2="37692" y2="48907"/>
                        <a14:foregroundMark x1="62462" y1="35785" x2="56769" y2="53280"/>
                      </a14:backgroundRemoval>
                    </a14:imgEffect>
                  </a14:imgLayer>
                </a14:imgProps>
              </a:ext>
              <a:ext uri="{28A0092B-C50C-407E-A947-70E740481C1C}">
                <a14:useLocalDpi xmlns:a14="http://schemas.microsoft.com/office/drawing/2010/main" val="0"/>
              </a:ext>
            </a:extLst>
          </a:blip>
          <a:srcRect/>
          <a:stretch>
            <a:fillRect/>
          </a:stretch>
        </p:blipFill>
        <p:spPr bwMode="auto">
          <a:xfrm>
            <a:off x="4114801" y="3656606"/>
            <a:ext cx="1676400" cy="12972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ADMIN\Desktop\Giai cuu dai duong 2\luoi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49716" flipH="1">
            <a:off x="3932595" y="2395472"/>
            <a:ext cx="4151392" cy="398767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30986" y="2255157"/>
            <a:ext cx="22312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A.</a:t>
            </a:r>
            <a:r>
              <a:rPr lang="vi-VN" sz="2400" dirty="0">
                <a:solidFill>
                  <a:srgbClr val="0033CC"/>
                </a:solidFill>
              </a:rPr>
              <a:t> 3 triệu đồng</a:t>
            </a:r>
            <a:endParaRPr lang="en-US" sz="2400" dirty="0">
              <a:solidFill>
                <a:srgbClr val="0033CC"/>
              </a:solidFill>
            </a:endParaRPr>
          </a:p>
        </p:txBody>
      </p:sp>
      <p:sp>
        <p:nvSpPr>
          <p:cNvPr id="25" name="Rounded Rectangle 24"/>
          <p:cNvSpPr/>
          <p:nvPr/>
        </p:nvSpPr>
        <p:spPr>
          <a:xfrm>
            <a:off x="84448" y="3781865"/>
            <a:ext cx="2201552"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B.</a:t>
            </a:r>
            <a:r>
              <a:rPr lang="vi-VN" sz="2400" dirty="0">
                <a:solidFill>
                  <a:srgbClr val="0033CC"/>
                </a:solidFill>
              </a:rPr>
              <a:t> 1 triệu đồng</a:t>
            </a:r>
            <a:endParaRPr lang="en-US" sz="2400" dirty="0">
              <a:solidFill>
                <a:srgbClr val="0033CC"/>
              </a:solidFill>
            </a:endParaRPr>
          </a:p>
        </p:txBody>
      </p:sp>
      <p:sp>
        <p:nvSpPr>
          <p:cNvPr id="26" name="Rounded Rectangle 25"/>
          <p:cNvSpPr/>
          <p:nvPr/>
        </p:nvSpPr>
        <p:spPr>
          <a:xfrm>
            <a:off x="5585572" y="3814642"/>
            <a:ext cx="2339228"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rgbClr val="0033CC"/>
                </a:solidFill>
              </a:rPr>
              <a:t>D.</a:t>
            </a:r>
            <a:r>
              <a:rPr lang="vi-VN" sz="2400" dirty="0">
                <a:solidFill>
                  <a:srgbClr val="0033CC"/>
                </a:solidFill>
              </a:rPr>
              <a:t> 6 triệu đồng </a:t>
            </a:r>
            <a:endParaRPr lang="en-US" sz="2400" dirty="0">
              <a:solidFill>
                <a:srgbClr val="0033CC"/>
              </a:solidFill>
            </a:endParaRPr>
          </a:p>
        </p:txBody>
      </p:sp>
      <p:sp>
        <p:nvSpPr>
          <p:cNvPr id="27" name="Rounded Rectangle 26"/>
          <p:cNvSpPr/>
          <p:nvPr/>
        </p:nvSpPr>
        <p:spPr>
          <a:xfrm>
            <a:off x="5628020" y="2347772"/>
            <a:ext cx="222058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33CC"/>
                </a:solidFill>
              </a:rPr>
              <a:t>C</a:t>
            </a:r>
            <a:r>
              <a:rPr lang="en-US" sz="2400" dirty="0" smtClean="0">
                <a:solidFill>
                  <a:srgbClr val="0033CC"/>
                </a:solidFill>
              </a:rPr>
              <a:t>. </a:t>
            </a:r>
            <a:r>
              <a:rPr lang="vi-VN" sz="2400" dirty="0">
                <a:solidFill>
                  <a:srgbClr val="0033CC"/>
                </a:solidFill>
              </a:rPr>
              <a:t>4 triệu đồng</a:t>
            </a:r>
            <a:endParaRPr lang="en-US" sz="2400" dirty="0">
              <a:solidFill>
                <a:srgbClr val="0033CC"/>
              </a:solidFill>
            </a:endParaRPr>
          </a:p>
        </p:txBody>
      </p:sp>
      <p:pic>
        <p:nvPicPr>
          <p:cNvPr id="29" name="Picture 11" descr="C:\Users\ADMIN\Desktop\Giai cuu dai duong 2\seashell-border-382756.jpg"/>
          <p:cNvPicPr>
            <a:picLocks noChangeAspect="1" noChangeArrowheads="1"/>
          </p:cNvPicPr>
          <p:nvPr/>
        </p:nvPicPr>
        <p:blipFill>
          <a:blip r:embed="rId10">
            <a:extLst>
              <a:ext uri="{BEBA8EAE-BF5A-486C-A8C5-ECC9F3942E4B}">
                <a14:imgProps xmlns:a14="http://schemas.microsoft.com/office/drawing/2010/main">
                  <a14:imgLayer r:embed="rId11">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6400" y="57150"/>
            <a:ext cx="60198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 name="TextBox 29"/>
          <p:cNvSpPr txBox="1"/>
          <p:nvPr/>
        </p:nvSpPr>
        <p:spPr>
          <a:xfrm>
            <a:off x="2096830" y="248209"/>
            <a:ext cx="5253263" cy="1815882"/>
          </a:xfrm>
          <a:prstGeom prst="rect">
            <a:avLst/>
          </a:prstGeom>
          <a:noFill/>
        </p:spPr>
        <p:txBody>
          <a:bodyPr wrap="square" rtlCol="0">
            <a:spAutoFit/>
          </a:bodyPr>
          <a:lstStyle/>
          <a:p>
            <a:pPr algn="ctr"/>
            <a:r>
              <a:rPr lang="vi-VN" sz="2800" dirty="0">
                <a:solidFill>
                  <a:srgbClr val="0033CC"/>
                </a:solidFill>
              </a:rPr>
              <a:t>Sau một quý kinh doanh chú </a:t>
            </a:r>
            <a:r>
              <a:rPr lang="vi-VN" sz="2800">
                <a:solidFill>
                  <a:srgbClr val="0033CC"/>
                </a:solidFill>
              </a:rPr>
              <a:t>Tư </a:t>
            </a:r>
            <a:r>
              <a:rPr lang="vi-VN" sz="2800" smtClean="0">
                <a:solidFill>
                  <a:srgbClr val="0033CC"/>
                </a:solidFill>
              </a:rPr>
              <a:t>lỗ </a:t>
            </a:r>
            <a:r>
              <a:rPr lang="vi-VN" sz="2800" dirty="0">
                <a:solidFill>
                  <a:srgbClr val="0033CC"/>
                </a:solidFill>
              </a:rPr>
              <a:t>12 triệu đồng. Tính trung bình số tiền lỗ trong mỗi tháng của chú Tư?</a:t>
            </a:r>
            <a:endParaRPr lang="en-US" sz="2800" dirty="0">
              <a:solidFill>
                <a:srgbClr val="0033CC"/>
              </a:solidFill>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82493" y="3800475"/>
            <a:ext cx="1361507"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29708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29"/>
                                        </p:tgtEl>
                                        <p:attrNameLst>
                                          <p:attrName>r</p:attrName>
                                        </p:attrNameLst>
                                      </p:cBhvr>
                                    </p:animRot>
                                    <p:animRot by="-240000">
                                      <p:cBhvr>
                                        <p:cTn id="7" dur="600" fill="hold">
                                          <p:stCondLst>
                                            <p:cond delay="600"/>
                                          </p:stCondLst>
                                        </p:cTn>
                                        <p:tgtEl>
                                          <p:spTgt spid="1029"/>
                                        </p:tgtEl>
                                        <p:attrNameLst>
                                          <p:attrName>r</p:attrName>
                                        </p:attrNameLst>
                                      </p:cBhvr>
                                    </p:animRot>
                                    <p:animRot by="240000">
                                      <p:cBhvr>
                                        <p:cTn id="8" dur="600" fill="hold">
                                          <p:stCondLst>
                                            <p:cond delay="1200"/>
                                          </p:stCondLst>
                                        </p:cTn>
                                        <p:tgtEl>
                                          <p:spTgt spid="1029"/>
                                        </p:tgtEl>
                                        <p:attrNameLst>
                                          <p:attrName>r</p:attrName>
                                        </p:attrNameLst>
                                      </p:cBhvr>
                                    </p:animRot>
                                    <p:animRot by="-240000">
                                      <p:cBhvr>
                                        <p:cTn id="9" dur="600" fill="hold">
                                          <p:stCondLst>
                                            <p:cond delay="1800"/>
                                          </p:stCondLst>
                                        </p:cTn>
                                        <p:tgtEl>
                                          <p:spTgt spid="1029"/>
                                        </p:tgtEl>
                                        <p:attrNameLst>
                                          <p:attrName>r</p:attrName>
                                        </p:attrNameLst>
                                      </p:cBhvr>
                                    </p:animRot>
                                    <p:animRot by="120000">
                                      <p:cBhvr>
                                        <p:cTn id="10" dur="600" fill="hold">
                                          <p:stCondLst>
                                            <p:cond delay="2400"/>
                                          </p:stCondLst>
                                        </p:cTn>
                                        <p:tgtEl>
                                          <p:spTgt spid="102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030"/>
                                        </p:tgtEl>
                                        <p:attrNameLst>
                                          <p:attrName>r</p:attrName>
                                        </p:attrNameLst>
                                      </p:cBhvr>
                                    </p:animRot>
                                    <p:animRot by="-240000">
                                      <p:cBhvr>
                                        <p:cTn id="13" dur="600" fill="hold">
                                          <p:stCondLst>
                                            <p:cond delay="600"/>
                                          </p:stCondLst>
                                        </p:cTn>
                                        <p:tgtEl>
                                          <p:spTgt spid="1030"/>
                                        </p:tgtEl>
                                        <p:attrNameLst>
                                          <p:attrName>r</p:attrName>
                                        </p:attrNameLst>
                                      </p:cBhvr>
                                    </p:animRot>
                                    <p:animRot by="240000">
                                      <p:cBhvr>
                                        <p:cTn id="14" dur="600" fill="hold">
                                          <p:stCondLst>
                                            <p:cond delay="1200"/>
                                          </p:stCondLst>
                                        </p:cTn>
                                        <p:tgtEl>
                                          <p:spTgt spid="1030"/>
                                        </p:tgtEl>
                                        <p:attrNameLst>
                                          <p:attrName>r</p:attrName>
                                        </p:attrNameLst>
                                      </p:cBhvr>
                                    </p:animRot>
                                    <p:animRot by="-240000">
                                      <p:cBhvr>
                                        <p:cTn id="15" dur="600" fill="hold">
                                          <p:stCondLst>
                                            <p:cond delay="1800"/>
                                          </p:stCondLst>
                                        </p:cTn>
                                        <p:tgtEl>
                                          <p:spTgt spid="1030"/>
                                        </p:tgtEl>
                                        <p:attrNameLst>
                                          <p:attrName>r</p:attrName>
                                        </p:attrNameLst>
                                      </p:cBhvr>
                                    </p:animRot>
                                    <p:animRot by="120000">
                                      <p:cBhvr>
                                        <p:cTn id="16" dur="600" fill="hold">
                                          <p:stCondLst>
                                            <p:cond delay="2400"/>
                                          </p:stCondLst>
                                        </p:cTn>
                                        <p:tgtEl>
                                          <p:spTgt spid="103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1028"/>
                                        </p:tgtEl>
                                        <p:attrNameLst>
                                          <p:attrName>r</p:attrName>
                                        </p:attrNameLst>
                                      </p:cBhvr>
                                    </p:animRot>
                                    <p:animRot by="-240000">
                                      <p:cBhvr>
                                        <p:cTn id="19" dur="600" fill="hold">
                                          <p:stCondLst>
                                            <p:cond delay="600"/>
                                          </p:stCondLst>
                                        </p:cTn>
                                        <p:tgtEl>
                                          <p:spTgt spid="1028"/>
                                        </p:tgtEl>
                                        <p:attrNameLst>
                                          <p:attrName>r</p:attrName>
                                        </p:attrNameLst>
                                      </p:cBhvr>
                                    </p:animRot>
                                    <p:animRot by="240000">
                                      <p:cBhvr>
                                        <p:cTn id="20" dur="600" fill="hold">
                                          <p:stCondLst>
                                            <p:cond delay="1200"/>
                                          </p:stCondLst>
                                        </p:cTn>
                                        <p:tgtEl>
                                          <p:spTgt spid="1028"/>
                                        </p:tgtEl>
                                        <p:attrNameLst>
                                          <p:attrName>r</p:attrName>
                                        </p:attrNameLst>
                                      </p:cBhvr>
                                    </p:animRot>
                                    <p:animRot by="-240000">
                                      <p:cBhvr>
                                        <p:cTn id="21" dur="600" fill="hold">
                                          <p:stCondLst>
                                            <p:cond delay="1800"/>
                                          </p:stCondLst>
                                        </p:cTn>
                                        <p:tgtEl>
                                          <p:spTgt spid="1028"/>
                                        </p:tgtEl>
                                        <p:attrNameLst>
                                          <p:attrName>r</p:attrName>
                                        </p:attrNameLst>
                                      </p:cBhvr>
                                    </p:animRot>
                                    <p:animRot by="120000">
                                      <p:cBhvr>
                                        <p:cTn id="22" dur="600" fill="hold">
                                          <p:stCondLst>
                                            <p:cond delay="2400"/>
                                          </p:stCondLst>
                                        </p:cTn>
                                        <p:tgtEl>
                                          <p:spTgt spid="1028"/>
                                        </p:tgtEl>
                                        <p:attrNameLst>
                                          <p:attrName>r</p:attrName>
                                        </p:attrNameLst>
                                      </p:cBhvr>
                                    </p:animRot>
                                  </p:childTnLst>
                                </p:cTn>
                              </p:par>
                              <p:par>
                                <p:cTn id="23" presetID="47"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anim calcmode="lin" valueType="num">
                                      <p:cBhvr>
                                        <p:cTn id="26" dur="1000" fill="hold"/>
                                        <p:tgtEl>
                                          <p:spTgt spid="30"/>
                                        </p:tgtEl>
                                        <p:attrNameLst>
                                          <p:attrName>ppt_x</p:attrName>
                                        </p:attrNameLst>
                                      </p:cBhvr>
                                      <p:tavLst>
                                        <p:tav tm="0">
                                          <p:val>
                                            <p:strVal val="#ppt_x"/>
                                          </p:val>
                                        </p:tav>
                                        <p:tav tm="100000">
                                          <p:val>
                                            <p:strVal val="#ppt_x"/>
                                          </p:val>
                                        </p:tav>
                                      </p:tavLst>
                                    </p:anim>
                                    <p:anim calcmode="lin" valueType="num">
                                      <p:cBhvr>
                                        <p:cTn id="27" dur="1000" fill="hold"/>
                                        <p:tgtEl>
                                          <p:spTgt spid="30"/>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1000"/>
                                        <p:tgtEl>
                                          <p:spTgt spid="29"/>
                                        </p:tgtEl>
                                      </p:cBhvr>
                                    </p:animEffect>
                                    <p:anim calcmode="lin" valueType="num">
                                      <p:cBhvr>
                                        <p:cTn id="31" dur="1000" fill="hold"/>
                                        <p:tgtEl>
                                          <p:spTgt spid="29"/>
                                        </p:tgtEl>
                                        <p:attrNameLst>
                                          <p:attrName>ppt_x</p:attrName>
                                        </p:attrNameLst>
                                      </p:cBhvr>
                                      <p:tavLst>
                                        <p:tav tm="0">
                                          <p:val>
                                            <p:strVal val="#ppt_x"/>
                                          </p:val>
                                        </p:tav>
                                        <p:tav tm="100000">
                                          <p:val>
                                            <p:strVal val="#ppt_x"/>
                                          </p:val>
                                        </p:tav>
                                      </p:tavLst>
                                    </p:anim>
                                    <p:anim calcmode="lin" valueType="num">
                                      <p:cBhvr>
                                        <p:cTn id="32"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500" fill="hold"/>
                                        <p:tgtEl>
                                          <p:spTgt spid="25"/>
                                        </p:tgtEl>
                                        <p:attrNameLst>
                                          <p:attrName>ppt_x</p:attrName>
                                        </p:attrNameLst>
                                      </p:cBhvr>
                                      <p:tavLst>
                                        <p:tav tm="0">
                                          <p:val>
                                            <p:strVal val="#ppt_x"/>
                                          </p:val>
                                        </p:tav>
                                        <p:tav tm="100000">
                                          <p:val>
                                            <p:strVal val="#ppt_x"/>
                                          </p:val>
                                        </p:tav>
                                      </p:tavLst>
                                    </p:anim>
                                    <p:anim calcmode="lin" valueType="num">
                                      <p:cBhvr additive="base">
                                        <p:cTn id="4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4"/>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24"/>
                                        </p:tgtEl>
                                      </p:cBhvr>
                                    </p:animEffect>
                                    <p:anim calcmode="lin" valueType="num">
                                      <p:cBhvr>
                                        <p:cTn id="62" dur="1000"/>
                                        <p:tgtEl>
                                          <p:spTgt spid="24"/>
                                        </p:tgtEl>
                                        <p:attrNameLst>
                                          <p:attrName>ppt_x</p:attrName>
                                        </p:attrNameLst>
                                      </p:cBhvr>
                                      <p:tavLst>
                                        <p:tav tm="0">
                                          <p:val>
                                            <p:strVal val="ppt_x"/>
                                          </p:val>
                                        </p:tav>
                                        <p:tav tm="100000">
                                          <p:val>
                                            <p:strVal val="ppt_x"/>
                                          </p:val>
                                        </p:tav>
                                      </p:tavLst>
                                    </p:anim>
                                    <p:anim calcmode="lin" valueType="num">
                                      <p:cBhvr>
                                        <p:cTn id="63" dur="1000"/>
                                        <p:tgtEl>
                                          <p:spTgt spid="24"/>
                                        </p:tgtEl>
                                        <p:attrNameLst>
                                          <p:attrName>ppt_y</p:attrName>
                                        </p:attrNameLst>
                                      </p:cBhvr>
                                      <p:tavLst>
                                        <p:tav tm="0">
                                          <p:val>
                                            <p:strVal val="ppt_y"/>
                                          </p:val>
                                        </p:tav>
                                        <p:tav tm="100000">
                                          <p:val>
                                            <p:strVal val="ppt_y+.1"/>
                                          </p:val>
                                        </p:tav>
                                      </p:tavLst>
                                    </p:anim>
                                    <p:set>
                                      <p:cBhvr>
                                        <p:cTn id="64"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25"/>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25"/>
                                        </p:tgtEl>
                                      </p:cBhvr>
                                    </p:animEffect>
                                    <p:anim calcmode="lin" valueType="num">
                                      <p:cBhvr>
                                        <p:cTn id="70" dur="1000"/>
                                        <p:tgtEl>
                                          <p:spTgt spid="25"/>
                                        </p:tgtEl>
                                        <p:attrNameLst>
                                          <p:attrName>ppt_x</p:attrName>
                                        </p:attrNameLst>
                                      </p:cBhvr>
                                      <p:tavLst>
                                        <p:tav tm="0">
                                          <p:val>
                                            <p:strVal val="ppt_x"/>
                                          </p:val>
                                        </p:tav>
                                        <p:tav tm="100000">
                                          <p:val>
                                            <p:strVal val="ppt_x"/>
                                          </p:val>
                                        </p:tav>
                                      </p:tavLst>
                                    </p:anim>
                                    <p:anim calcmode="lin" valueType="num">
                                      <p:cBhvr>
                                        <p:cTn id="71" dur="1000"/>
                                        <p:tgtEl>
                                          <p:spTgt spid="25"/>
                                        </p:tgtEl>
                                        <p:attrNameLst>
                                          <p:attrName>ppt_y</p:attrName>
                                        </p:attrNameLst>
                                      </p:cBhvr>
                                      <p:tavLst>
                                        <p:tav tm="0">
                                          <p:val>
                                            <p:strVal val="ppt_y"/>
                                          </p:val>
                                        </p:tav>
                                        <p:tav tm="100000">
                                          <p:val>
                                            <p:strVal val="ppt_y+.1"/>
                                          </p:val>
                                        </p:tav>
                                      </p:tavLst>
                                    </p:anim>
                                    <p:set>
                                      <p:cBhvr>
                                        <p:cTn id="72"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3" restart="whenNotActive" fill="hold" evtFilter="cancelBubble" nodeType="interactiveSeq">
                <p:stCondLst>
                  <p:cond evt="onClick" delay="0">
                    <p:tgtEl>
                      <p:spTgt spid="27"/>
                    </p:tgtEl>
                  </p:cond>
                </p:stCondLst>
                <p:endSync evt="end" delay="0">
                  <p:rtn val="all"/>
                </p:endSync>
                <p:childTnLst>
                  <p:par>
                    <p:cTn id="74" fill="hold">
                      <p:stCondLst>
                        <p:cond delay="0"/>
                      </p:stCondLst>
                      <p:childTnLst>
                        <p:par>
                          <p:cTn id="75" fill="hold">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27"/>
                                        </p:tgtEl>
                                        <p:attrNameLst>
                                          <p:attrName>style.color</p:attrName>
                                        </p:attrNameLst>
                                      </p:cBhvr>
                                      <p:by>
                                        <p:hsl h="7200000" s="0" l="0"/>
                                      </p:by>
                                    </p:animClr>
                                    <p:animClr clrSpc="hsl" dir="cw">
                                      <p:cBhvr>
                                        <p:cTn id="78" dur="500" fill="hold"/>
                                        <p:tgtEl>
                                          <p:spTgt spid="27"/>
                                        </p:tgtEl>
                                        <p:attrNameLst>
                                          <p:attrName>fillcolor</p:attrName>
                                        </p:attrNameLst>
                                      </p:cBhvr>
                                      <p:by>
                                        <p:hsl h="7200000" s="0" l="0"/>
                                      </p:by>
                                    </p:animClr>
                                    <p:animClr clrSpc="hsl" dir="cw">
                                      <p:cBhvr>
                                        <p:cTn id="79" dur="500" fill="hold"/>
                                        <p:tgtEl>
                                          <p:spTgt spid="27"/>
                                        </p:tgtEl>
                                        <p:attrNameLst>
                                          <p:attrName>stroke.color</p:attrName>
                                        </p:attrNameLst>
                                      </p:cBhvr>
                                      <p:by>
                                        <p:hsl h="7200000" s="0" l="0"/>
                                      </p:by>
                                    </p:animClr>
                                    <p:set>
                                      <p:cBhvr>
                                        <p:cTn id="80" dur="500" fill="hold"/>
                                        <p:tgtEl>
                                          <p:spTgt spid="27"/>
                                        </p:tgtEl>
                                        <p:attrNameLst>
                                          <p:attrName>fill.type</p:attrName>
                                        </p:attrNameLst>
                                      </p:cBhvr>
                                      <p:to>
                                        <p:strVal val="solid"/>
                                      </p:to>
                                    </p:set>
                                  </p:childTnLst>
                                </p:cTn>
                              </p:par>
                              <p:par>
                                <p:cTn id="81" presetID="2" presetClass="exit" presetSubtype="1" fill="hold" nodeType="withEffect">
                                  <p:stCondLst>
                                    <p:cond delay="0"/>
                                  </p:stCondLst>
                                  <p:childTnLst>
                                    <p:anim calcmode="lin" valueType="num">
                                      <p:cBhvr additive="base">
                                        <p:cTn id="82" dur="2000"/>
                                        <p:tgtEl>
                                          <p:spTgt spid="23"/>
                                        </p:tgtEl>
                                        <p:attrNameLst>
                                          <p:attrName>ppt_x</p:attrName>
                                        </p:attrNameLst>
                                      </p:cBhvr>
                                      <p:tavLst>
                                        <p:tav tm="0">
                                          <p:val>
                                            <p:strVal val="ppt_x"/>
                                          </p:val>
                                        </p:tav>
                                        <p:tav tm="100000">
                                          <p:val>
                                            <p:strVal val="ppt_x"/>
                                          </p:val>
                                        </p:tav>
                                      </p:tavLst>
                                    </p:anim>
                                    <p:anim calcmode="lin" valueType="num">
                                      <p:cBhvr additive="base">
                                        <p:cTn id="83" dur="2000"/>
                                        <p:tgtEl>
                                          <p:spTgt spid="23"/>
                                        </p:tgtEl>
                                        <p:attrNameLst>
                                          <p:attrName>ppt_y</p:attrName>
                                        </p:attrNameLst>
                                      </p:cBhvr>
                                      <p:tavLst>
                                        <p:tav tm="0">
                                          <p:val>
                                            <p:strVal val="ppt_y"/>
                                          </p:val>
                                        </p:tav>
                                        <p:tav tm="100000">
                                          <p:val>
                                            <p:strVal val="0-ppt_h/2"/>
                                          </p:val>
                                        </p:tav>
                                      </p:tavLst>
                                    </p:anim>
                                    <p:set>
                                      <p:cBhvr>
                                        <p:cTn id="84" dur="1" fill="hold">
                                          <p:stCondLst>
                                            <p:cond delay="1999"/>
                                          </p:stCondLst>
                                        </p:cTn>
                                        <p:tgtEl>
                                          <p:spTgt spid="23"/>
                                        </p:tgtEl>
                                        <p:attrNameLst>
                                          <p:attrName>style.visibility</p:attrName>
                                        </p:attrNameLst>
                                      </p:cBhvr>
                                      <p:to>
                                        <p:strVal val="hidden"/>
                                      </p:to>
                                    </p:set>
                                  </p:childTnLst>
                                </p:cTn>
                              </p:par>
                              <p:par>
                                <p:cTn id="85" presetID="63" presetClass="path" presetSubtype="0" accel="50000" decel="50000" fill="hold" nodeType="withEffect">
                                  <p:stCondLst>
                                    <p:cond delay="0"/>
                                  </p:stCondLst>
                                  <p:childTnLst>
                                    <p:animMotion origin="layout" path="M -4.16667E-6 -3.50942E-6 L 0.05782 0.0068 " pathEditMode="relative" rAng="0" ptsTypes="AA">
                                      <p:cBhvr>
                                        <p:cTn id="86" dur="5000" fill="hold"/>
                                        <p:tgtEl>
                                          <p:spTgt spid="1029"/>
                                        </p:tgtEl>
                                        <p:attrNameLst>
                                          <p:attrName>ppt_x</p:attrName>
                                          <p:attrName>ppt_y</p:attrName>
                                        </p:attrNameLst>
                                      </p:cBhvr>
                                      <p:rCtr x="2882" y="340"/>
                                    </p:animMotion>
                                  </p:childTnLst>
                                </p:cTn>
                              </p:par>
                            </p:childTnLst>
                          </p:cTn>
                        </p:par>
                      </p:childTnLst>
                    </p:cTn>
                  </p:par>
                </p:childTnLst>
              </p:cTn>
              <p:nextCondLst>
                <p:cond evt="onClick" delay="0">
                  <p:tgtEl>
                    <p:spTgt spid="27"/>
                  </p:tgtEl>
                </p:cond>
              </p:nextCondLst>
            </p:seq>
            <p:seq concurrent="1" nextAc="seek">
              <p:cTn id="87" restart="whenNotActive" fill="hold" evtFilter="cancelBubble" nodeType="interactiveSeq">
                <p:stCondLst>
                  <p:cond evt="onClick" delay="0">
                    <p:tgtEl>
                      <p:spTgt spid="26"/>
                    </p:tgtEl>
                  </p:cond>
                </p:stCondLst>
                <p:endSync evt="end" delay="0">
                  <p:rtn val="all"/>
                </p:endSync>
                <p:childTnLst>
                  <p:par>
                    <p:cTn id="88" fill="hold">
                      <p:stCondLst>
                        <p:cond delay="0"/>
                      </p:stCondLst>
                      <p:childTnLst>
                        <p:par>
                          <p:cTn id="89" fill="hold">
                            <p:stCondLst>
                              <p:cond delay="0"/>
                            </p:stCondLst>
                            <p:childTnLst>
                              <p:par>
                                <p:cTn id="90" presetID="42" presetClass="exit" presetSubtype="0" fill="hold" grpId="1" nodeType="clickEffect">
                                  <p:stCondLst>
                                    <p:cond delay="0"/>
                                  </p:stCondLst>
                                  <p:childTnLst>
                                    <p:animEffect transition="out" filter="fade">
                                      <p:cBhvr>
                                        <p:cTn id="91" dur="1000"/>
                                        <p:tgtEl>
                                          <p:spTgt spid="26"/>
                                        </p:tgtEl>
                                      </p:cBhvr>
                                    </p:animEffect>
                                    <p:anim calcmode="lin" valueType="num">
                                      <p:cBhvr>
                                        <p:cTn id="92" dur="1000"/>
                                        <p:tgtEl>
                                          <p:spTgt spid="26"/>
                                        </p:tgtEl>
                                        <p:attrNameLst>
                                          <p:attrName>ppt_x</p:attrName>
                                        </p:attrNameLst>
                                      </p:cBhvr>
                                      <p:tavLst>
                                        <p:tav tm="0">
                                          <p:val>
                                            <p:strVal val="ppt_x"/>
                                          </p:val>
                                        </p:tav>
                                        <p:tav tm="100000">
                                          <p:val>
                                            <p:strVal val="ppt_x"/>
                                          </p:val>
                                        </p:tav>
                                      </p:tavLst>
                                    </p:anim>
                                    <p:anim calcmode="lin" valueType="num">
                                      <p:cBhvr>
                                        <p:cTn id="93" dur="1000"/>
                                        <p:tgtEl>
                                          <p:spTgt spid="26"/>
                                        </p:tgtEl>
                                        <p:attrNameLst>
                                          <p:attrName>ppt_y</p:attrName>
                                        </p:attrNameLst>
                                      </p:cBhvr>
                                      <p:tavLst>
                                        <p:tav tm="0">
                                          <p:val>
                                            <p:strVal val="ppt_y"/>
                                          </p:val>
                                        </p:tav>
                                        <p:tav tm="100000">
                                          <p:val>
                                            <p:strVal val="ppt_y+.1"/>
                                          </p:val>
                                        </p:tav>
                                      </p:tavLst>
                                    </p:anim>
                                    <p:set>
                                      <p:cBhvr>
                                        <p:cTn id="94"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childTnLst>
        </p:cTn>
      </p:par>
    </p:tnLst>
    <p:bldLst>
      <p:bldP spid="24" grpId="0" animBg="1"/>
      <p:bldP spid="24" grpId="1" animBg="1"/>
      <p:bldP spid="25" grpId="0" animBg="1"/>
      <p:bldP spid="25" grpId="1" animBg="1"/>
      <p:bldP spid="26" grpId="0" animBg="1"/>
      <p:bldP spid="26" grpId="1" animBg="1"/>
      <p:bldP spid="27" grpId="0" animBg="1"/>
      <p:bldP spid="27" grpId="1" animBg="1"/>
      <p:bldP spid="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19"/>
          <p:cNvSpPr/>
          <p:nvPr/>
        </p:nvSpPr>
        <p:spPr>
          <a:xfrm>
            <a:off x="0" y="590550"/>
            <a:ext cx="9144000" cy="4454177"/>
          </a:xfrm>
          <a:prstGeom prst="rect">
            <a:avLst/>
          </a:prstGeom>
          <a:solidFill>
            <a:srgbClr val="FFFF00"/>
          </a:solidFill>
          <a:ln>
            <a:noFill/>
          </a:ln>
        </p:spPr>
        <p:txBody>
          <a:bodyPr spcFirstLastPara="1" wrap="square" lIns="91425" tIns="45713" rIns="91425" bIns="45713" anchor="t" anchorCtr="0">
            <a:noAutofit/>
          </a:bodyPr>
          <a:lstStyle/>
          <a:p>
            <a:r>
              <a:rPr lang="en-US" sz="2600" i="1"/>
              <a:t>– Thực hiện được các phép tính: cộng, trừ, nhân, chia (chia hết) trong tập hợp các số nguyên.</a:t>
            </a:r>
            <a:endParaRPr lang="en-US" sz="2600"/>
          </a:p>
          <a:p>
            <a:r>
              <a:rPr lang="en-US" sz="2600" i="1"/>
              <a:t>– Vận dụng được các tính chất giao hoán, kết hợp, phân phối của phép nhân đối với phép cộng, quy tắc dấu ngoặc trong tập hợp các số nguyên trong tính toán (tính viết và tính nhẩm, tính nhanh một cách hợp lí).</a:t>
            </a:r>
            <a:endParaRPr lang="en-US" sz="2600"/>
          </a:p>
          <a:p>
            <a:r>
              <a:rPr lang="en-US" sz="2600" i="1"/>
              <a:t>– Nhận biết được quan hệ chia hết, khái niệm ước và bội trong tập hợp các số nguyên.</a:t>
            </a:r>
            <a:endParaRPr lang="en-US" sz="2600"/>
          </a:p>
          <a:p>
            <a:r>
              <a:rPr lang="en-US" sz="2600" i="1"/>
              <a:t>– Giải quyết được những vấn đề thực tiễn gắn với thực hiện các phép tính về số nguyên (ví dụ: tính lỗ lãi khi buôn bán,...).</a:t>
            </a:r>
            <a:endParaRPr lang="en-US" sz="2600"/>
          </a:p>
        </p:txBody>
      </p:sp>
      <p:sp>
        <p:nvSpPr>
          <p:cNvPr id="8" name="Google Shape;198;p20"/>
          <p:cNvSpPr txBox="1">
            <a:spLocks/>
          </p:cNvSpPr>
          <p:nvPr/>
        </p:nvSpPr>
        <p:spPr>
          <a:xfrm>
            <a:off x="0" y="-19050"/>
            <a:ext cx="9144000" cy="575022"/>
          </a:xfrm>
          <a:prstGeom prst="rect">
            <a:avLst/>
          </a:prstGeom>
          <a:solidFill>
            <a:srgbClr val="00B0F0"/>
          </a:solidFill>
          <a:ln>
            <a:noFill/>
          </a:ln>
        </p:spPr>
        <p:txBody>
          <a:bodyPr spcFirstLastPara="1" wrap="square" lIns="68569" tIns="34275" rIns="68569" bIns="34275" anchor="ctr"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rgbClr val="FFFF00"/>
              </a:buClr>
              <a:buSzPts val="3200"/>
              <a:buFont typeface="Times New Roman"/>
              <a:buNone/>
            </a:pPr>
            <a:r>
              <a:rPr lang="en-US" sz="2400" b="1" smtClean="0">
                <a:solidFill>
                  <a:schemeClr val="tx1"/>
                </a:solidFill>
                <a:latin typeface="Times New Roman"/>
                <a:cs typeface="Times New Roman"/>
                <a:sym typeface="Times New Roman"/>
              </a:rPr>
              <a:t>QUA CHỦ ĐỀ HỌC SINH LÀM ĐƯỢC </a:t>
            </a:r>
            <a:endParaRPr lang="vi-VN" sz="4800" b="1">
              <a:solidFill>
                <a:schemeClr val="tx1"/>
              </a:solidFill>
            </a:endParaRPr>
          </a:p>
        </p:txBody>
      </p:sp>
    </p:spTree>
    <p:extLst>
      <p:ext uri="{BB962C8B-B14F-4D97-AF65-F5344CB8AC3E}">
        <p14:creationId xmlns:p14="http://schemas.microsoft.com/office/powerpoint/2010/main" val="1385997615"/>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anim calcmode="lin" valueType="num">
                                      <p:cBhvr additive="base">
                                        <p:cTn id="7" dur="500" fill="hold"/>
                                        <p:tgtEl>
                                          <p:spTgt spid="188"/>
                                        </p:tgtEl>
                                        <p:attrNameLst>
                                          <p:attrName>ppt_x</p:attrName>
                                        </p:attrNameLst>
                                      </p:cBhvr>
                                      <p:tavLst>
                                        <p:tav tm="0">
                                          <p:val>
                                            <p:strVal val="#ppt_x"/>
                                          </p:val>
                                        </p:tav>
                                        <p:tav tm="100000">
                                          <p:val>
                                            <p:strVal val="#ppt_x"/>
                                          </p:val>
                                        </p:tav>
                                      </p:tavLst>
                                    </p:anim>
                                    <p:anim calcmode="lin" valueType="num">
                                      <p:cBhvr additive="base">
                                        <p:cTn id="8" dur="500" fill="hold"/>
                                        <p:tgtEl>
                                          <p:spTgt spid="1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
            <a:ext cx="914399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073399" y="2545825"/>
            <a:ext cx="6055949" cy="2737899"/>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9050"/>
            <a:ext cx="7020493" cy="1200329"/>
          </a:xfrm>
          <a:prstGeom prst="rect">
            <a:avLst/>
          </a:prstGeom>
          <a:noFill/>
        </p:spPr>
        <p:txBody>
          <a:bodyPr wrap="square" lIns="91440" tIns="45720" rIns="91440" bIns="45720">
            <a:spAutoFit/>
          </a:bodyPr>
          <a:lstStyle/>
          <a:p>
            <a:pPr algn="ctr"/>
            <a:r>
              <a:rPr lang="en-US" sz="3600" b="1" cap="none" spc="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HẸN GẶP LẠI CÁC EM VÀO TIẾT HỌC SAU</a:t>
            </a:r>
            <a:endParaRPr lang="en-US" sz="36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71396404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2051"/>
                                        </p:tgtEl>
                                        <p:attrNameLst>
                                          <p:attrName>r</p:attrName>
                                        </p:attrNameLst>
                                      </p:cBhvr>
                                    </p:animRot>
                                    <p:animRot by="-240000">
                                      <p:cBhvr>
                                        <p:cTn id="7" dur="1000" fill="hold">
                                          <p:stCondLst>
                                            <p:cond delay="1000"/>
                                          </p:stCondLst>
                                        </p:cTn>
                                        <p:tgtEl>
                                          <p:spTgt spid="2051"/>
                                        </p:tgtEl>
                                        <p:attrNameLst>
                                          <p:attrName>r</p:attrName>
                                        </p:attrNameLst>
                                      </p:cBhvr>
                                    </p:animRot>
                                    <p:animRot by="240000">
                                      <p:cBhvr>
                                        <p:cTn id="8" dur="1000" fill="hold">
                                          <p:stCondLst>
                                            <p:cond delay="2000"/>
                                          </p:stCondLst>
                                        </p:cTn>
                                        <p:tgtEl>
                                          <p:spTgt spid="2051"/>
                                        </p:tgtEl>
                                        <p:attrNameLst>
                                          <p:attrName>r</p:attrName>
                                        </p:attrNameLst>
                                      </p:cBhvr>
                                    </p:animRot>
                                    <p:animRot by="-240000">
                                      <p:cBhvr>
                                        <p:cTn id="9" dur="1000" fill="hold">
                                          <p:stCondLst>
                                            <p:cond delay="3000"/>
                                          </p:stCondLst>
                                        </p:cTn>
                                        <p:tgtEl>
                                          <p:spTgt spid="2051"/>
                                        </p:tgtEl>
                                        <p:attrNameLst>
                                          <p:attrName>r</p:attrName>
                                        </p:attrNameLst>
                                      </p:cBhvr>
                                    </p:animRot>
                                    <p:animRot by="120000">
                                      <p:cBhvr>
                                        <p:cTn id="10" dur="1000" fill="hold">
                                          <p:stCondLst>
                                            <p:cond delay="4000"/>
                                          </p:stCondLst>
                                        </p:cTn>
                                        <p:tgtEl>
                                          <p:spTgt spid="2051"/>
                                        </p:tgtEl>
                                        <p:attrNameLst>
                                          <p:attrName>r</p:attrName>
                                        </p:attrNameLst>
                                      </p:cBhvr>
                                    </p:animRot>
                                  </p:childTnLst>
                                </p:cTn>
                              </p:par>
                              <p:par>
                                <p:cTn id="11" presetID="35" presetClass="path" presetSubtype="0" accel="50000" decel="50000" fill="hold" nodeType="withEffect">
                                  <p:stCondLst>
                                    <p:cond delay="0"/>
                                  </p:stCondLst>
                                  <p:childTnLst>
                                    <p:animMotion origin="layout" path="M -3.05556E-6 4.32099E-6 L -1.05607 -0.02994 " pathEditMode="relative" rAng="0" ptsTypes="AA">
                                      <p:cBhvr>
                                        <p:cTn id="12" dur="9000" fill="hold"/>
                                        <p:tgtEl>
                                          <p:spTgt spid="2051"/>
                                        </p:tgtEl>
                                        <p:attrNameLst>
                                          <p:attrName>ppt_x</p:attrName>
                                          <p:attrName>ppt_y</p:attrName>
                                        </p:attrNameLst>
                                      </p:cBhvr>
                                      <p:rCtr x="-52795" y="-15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Share top 30 hình nền bầu trời đêm buồn cho điện thoại Vivo Y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00" y="14718"/>
            <a:ext cx="9168199" cy="5118068"/>
          </a:xfrm>
          <a:prstGeom prst="rect">
            <a:avLst/>
          </a:prstGeom>
          <a:noFill/>
          <a:extLst>
            <a:ext uri="{909E8E84-426E-40DD-AFC4-6F175D3DCCD1}">
              <a14:hiddenFill xmlns:a14="http://schemas.microsoft.com/office/drawing/2010/main">
                <a:solidFill>
                  <a:srgbClr val="FFFFFF"/>
                </a:solidFill>
              </a14:hiddenFill>
            </a:ext>
          </a:extLst>
        </p:spPr>
      </p:pic>
      <p:sp>
        <p:nvSpPr>
          <p:cNvPr id="49" name="Isosceles Triangle 48"/>
          <p:cNvSpPr/>
          <p:nvPr/>
        </p:nvSpPr>
        <p:spPr>
          <a:xfrm>
            <a:off x="2797969" y="3744517"/>
            <a:ext cx="2925366" cy="1388269"/>
          </a:xfrm>
          <a:prstGeom prs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8" name="Isosceles Triangle 47"/>
          <p:cNvSpPr/>
          <p:nvPr/>
        </p:nvSpPr>
        <p:spPr>
          <a:xfrm>
            <a:off x="2382" y="3239691"/>
            <a:ext cx="4012406" cy="1903809"/>
          </a:xfrm>
          <a:prstGeom prst="triangle">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1" name="Rectangle 70"/>
          <p:cNvSpPr/>
          <p:nvPr/>
        </p:nvSpPr>
        <p:spPr>
          <a:xfrm>
            <a:off x="895938" y="245566"/>
            <a:ext cx="4666662" cy="4154984"/>
          </a:xfrm>
          <a:prstGeom prst="rect">
            <a:avLst/>
          </a:prstGeom>
          <a:noFill/>
        </p:spPr>
        <p:txBody>
          <a:bodyPr wrap="none">
            <a:spAutoFit/>
          </a:bodyPr>
          <a:lstStyle/>
          <a:p>
            <a:pPr algn="ctr" fontAlgn="auto">
              <a:spcBef>
                <a:spcPts val="0"/>
              </a:spcBef>
              <a:spcAft>
                <a:spcPts val="0"/>
              </a:spcAft>
              <a:defRPr/>
            </a:pP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AI </a:t>
            </a:r>
          </a:p>
          <a:p>
            <a:pPr algn="ctr" fontAlgn="auto">
              <a:spcBef>
                <a:spcPts val="0"/>
              </a:spcBef>
              <a:spcAft>
                <a:spcPts val="0"/>
              </a:spcAft>
              <a:defRPr/>
            </a:pP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NHANH </a:t>
            </a:r>
          </a:p>
          <a:p>
            <a:pPr algn="ctr" fontAlgn="auto">
              <a:spcBef>
                <a:spcPts val="0"/>
              </a:spcBef>
              <a:spcAft>
                <a:spcPts val="0"/>
              </a:spcAft>
              <a:defRPr/>
            </a:pPr>
            <a:r>
              <a:rPr lang="en-US" sz="8800" b="1" smtClean="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rPr>
              <a:t>HƠN?</a:t>
            </a:r>
            <a:endParaRPr lang="en-US" sz="8800" b="1" dirty="0">
              <a:ln w="6600">
                <a:solidFill>
                  <a:schemeClr val="accent2"/>
                </a:solidFill>
                <a:prstDash val="solid"/>
              </a:ln>
              <a:solidFill>
                <a:srgbClr val="FFFFFF"/>
              </a:solidFill>
              <a:effectLst>
                <a:outerShdw dist="38100" dir="2700000" algn="tl" rotWithShape="0">
                  <a:schemeClr val="accent2"/>
                </a:outerShdw>
              </a:effectLst>
              <a:latin typeface="Times New Roman" pitchFamily="18" charset="0"/>
              <a:cs typeface="Times New Roman" pitchFamily="18" charset="0"/>
            </a:endParaRPr>
          </a:p>
        </p:txBody>
      </p:sp>
      <p:sp>
        <p:nvSpPr>
          <p:cNvPr id="2" name="5-Point Star 1">
            <a:hlinkClick r:id="rId3" action="ppaction://hlinksldjump"/>
          </p:cNvPr>
          <p:cNvSpPr/>
          <p:nvPr/>
        </p:nvSpPr>
        <p:spPr>
          <a:xfrm>
            <a:off x="8043863" y="4286250"/>
            <a:ext cx="838200" cy="685800"/>
          </a:xfrm>
          <a:prstGeom prst="star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55036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10" y="389929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Diagonal Corner Rectangle 11"/>
          <p:cNvSpPr/>
          <p:nvPr/>
        </p:nvSpPr>
        <p:spPr>
          <a:xfrm>
            <a:off x="1120380" y="1323975"/>
            <a:ext cx="7031831" cy="1628775"/>
          </a:xfrm>
          <a:prstGeom prst="snip2DiagRect">
            <a:avLst>
              <a:gd name="adj1" fmla="val 0"/>
              <a:gd name="adj2" fmla="val 24222"/>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phép</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tính</a:t>
            </a:r>
            <a:r>
              <a:rPr lang="en-US" sz="3200" b="1" dirty="0" smtClean="0">
                <a:latin typeface="Times New Roman" pitchFamily="18" charset="0"/>
                <a:cs typeface="Times New Roman" pitchFamily="18" charset="0"/>
              </a:rPr>
              <a:t>: 75 + 25</a:t>
            </a:r>
            <a:endParaRPr lang="en-US" sz="3200" b="1" dirty="0">
              <a:latin typeface="Times New Roman" pitchFamily="18" charset="0"/>
              <a:cs typeface="Times New Roman" pitchFamily="18" charset="0"/>
            </a:endParaRPr>
          </a:p>
          <a:p>
            <a:pPr fontAlgn="auto">
              <a:spcBef>
                <a:spcPts val="0"/>
              </a:spcBef>
              <a:spcAft>
                <a:spcPts val="0"/>
              </a:spcAft>
              <a:defRPr/>
            </a:pPr>
            <a:endParaRPr lang="en-US" sz="3200" b="1" dirty="0">
              <a:solidFill>
                <a:schemeClr val="bg1"/>
              </a:solidFill>
              <a:latin typeface="Times New Roman" pitchFamily="18" charset="0"/>
              <a:cs typeface="Times New Roman" pitchFamily="18" charset="0"/>
            </a:endParaRPr>
          </a:p>
        </p:txBody>
      </p:sp>
      <p:sp>
        <p:nvSpPr>
          <p:cNvPr id="5" name="Rectangle 4"/>
          <p:cNvSpPr/>
          <p:nvPr/>
        </p:nvSpPr>
        <p:spPr>
          <a:xfrm>
            <a:off x="1828800" y="3314700"/>
            <a:ext cx="5129212" cy="87034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rgbClr val="002060"/>
                </a:solidFill>
                <a:latin typeface="Times New Roman" pitchFamily="18" charset="0"/>
                <a:cs typeface="Times New Roman" pitchFamily="18" charset="0"/>
              </a:rPr>
              <a:t>75 + 25 = 100</a:t>
            </a:r>
            <a:endParaRPr lang="en-US" sz="3200" b="1" dirty="0">
              <a:solidFill>
                <a:srgbClr val="002060"/>
              </a:solidFill>
              <a:latin typeface="Times New Roman" pitchFamily="18" charset="0"/>
              <a:cs typeface="Times New Roman" pitchFamily="18" charset="0"/>
            </a:endParaRPr>
          </a:p>
        </p:txBody>
      </p:sp>
      <p:sp>
        <p:nvSpPr>
          <p:cNvPr id="2" name="5-Point Star 1">
            <a:hlinkClick r:id="rId4" action="ppaction://hlinksldjump"/>
          </p:cNvPr>
          <p:cNvSpPr/>
          <p:nvPr/>
        </p:nvSpPr>
        <p:spPr>
          <a:xfrm>
            <a:off x="8152210" y="4457701"/>
            <a:ext cx="534590" cy="4321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800" y="57150"/>
            <a:ext cx="8610600" cy="1107996"/>
          </a:xfrm>
          <a:prstGeom prst="rect">
            <a:avLst/>
          </a:prstGeom>
          <a:noFill/>
        </p:spPr>
        <p:txBody>
          <a:bodyPr wrap="square">
            <a:spAutoFit/>
          </a:bodyPr>
          <a:lstStyle/>
          <a:p>
            <a:pPr algn="ctr" fontAlgn="auto">
              <a:spcBef>
                <a:spcPts val="0"/>
              </a:spcBef>
              <a:spcAft>
                <a:spcPts val="0"/>
              </a:spcAft>
              <a:defRPr/>
            </a:pPr>
            <a:r>
              <a:rPr lang="en-US" sz="6600" b="1"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AI NHANH HƠN?</a:t>
            </a:r>
            <a:endPar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17609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10" y="389929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Diagonal Corner Rectangle 11"/>
          <p:cNvSpPr/>
          <p:nvPr/>
        </p:nvSpPr>
        <p:spPr>
          <a:xfrm>
            <a:off x="1120380" y="1362075"/>
            <a:ext cx="7031831" cy="1514475"/>
          </a:xfrm>
          <a:prstGeom prst="snip2DiagRect">
            <a:avLst>
              <a:gd name="adj1" fmla="val 0"/>
              <a:gd name="adj2" fmla="val 24222"/>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err="1" smtClean="0">
                <a:solidFill>
                  <a:schemeClr val="bg1"/>
                </a:solidFill>
                <a:latin typeface="Times New Roman" pitchFamily="18" charset="0"/>
                <a:cs typeface="Times New Roman" pitchFamily="18" charset="0"/>
              </a:rPr>
              <a:t>Thực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hiện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phép</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tính</a:t>
            </a:r>
            <a:r>
              <a:rPr lang="en-US" sz="3200" b="1" dirty="0" smtClean="0">
                <a:solidFill>
                  <a:schemeClr val="bg1"/>
                </a:solidFill>
                <a:latin typeface="Times New Roman" pitchFamily="18" charset="0"/>
                <a:cs typeface="Times New Roman" pitchFamily="18" charset="0"/>
              </a:rPr>
              <a:t>: (-75) + (-25)</a:t>
            </a:r>
            <a:endParaRPr lang="en-US" sz="3200" b="1" dirty="0">
              <a:solidFill>
                <a:schemeClr val="bg1"/>
              </a:solidFill>
              <a:latin typeface="Times New Roman" pitchFamily="18" charset="0"/>
              <a:cs typeface="Times New Roman" pitchFamily="18" charset="0"/>
            </a:endParaRPr>
          </a:p>
        </p:txBody>
      </p:sp>
      <p:sp>
        <p:nvSpPr>
          <p:cNvPr id="5" name="Rectangle 4"/>
          <p:cNvSpPr/>
          <p:nvPr/>
        </p:nvSpPr>
        <p:spPr>
          <a:xfrm>
            <a:off x="1652588" y="3036095"/>
            <a:ext cx="5966222" cy="1078706"/>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rgbClr val="002060"/>
                </a:solidFill>
                <a:latin typeface="Times New Roman" pitchFamily="18" charset="0"/>
                <a:cs typeface="Times New Roman" pitchFamily="18" charset="0"/>
              </a:rPr>
              <a:t>(-75) + (-25) = - (75 + 25) = -100</a:t>
            </a:r>
            <a:endParaRPr lang="en-US" sz="3200" b="1" dirty="0">
              <a:solidFill>
                <a:srgbClr val="002060"/>
              </a:solidFill>
              <a:latin typeface="Times New Roman" pitchFamily="18" charset="0"/>
              <a:cs typeface="Times New Roman" pitchFamily="18" charset="0"/>
            </a:endParaRPr>
          </a:p>
        </p:txBody>
      </p:sp>
      <p:sp>
        <p:nvSpPr>
          <p:cNvPr id="8" name="5-Point Star 7">
            <a:hlinkClick r:id="rId4" action="ppaction://hlinksldjump"/>
          </p:cNvPr>
          <p:cNvSpPr/>
          <p:nvPr/>
        </p:nvSpPr>
        <p:spPr>
          <a:xfrm>
            <a:off x="8152210" y="4457701"/>
            <a:ext cx="534590" cy="4321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7150"/>
            <a:ext cx="8610600" cy="1107996"/>
          </a:xfrm>
          <a:prstGeom prst="rect">
            <a:avLst/>
          </a:prstGeom>
          <a:noFill/>
        </p:spPr>
        <p:txBody>
          <a:bodyPr wrap="square">
            <a:spAutoFit/>
          </a:bodyPr>
          <a:lstStyle/>
          <a:p>
            <a:pPr algn="ctr" fontAlgn="auto">
              <a:spcBef>
                <a:spcPts val="0"/>
              </a:spcBef>
              <a:spcAft>
                <a:spcPts val="0"/>
              </a:spcAft>
              <a:defRPr/>
            </a:pPr>
            <a:r>
              <a:rPr lang="en-US" sz="6600" b="1"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AI NHANH HƠN?</a:t>
            </a:r>
            <a:endPar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87598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10" y="389929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Diagonal Corner Rectangle 11"/>
          <p:cNvSpPr/>
          <p:nvPr/>
        </p:nvSpPr>
        <p:spPr>
          <a:xfrm>
            <a:off x="990600" y="1733550"/>
            <a:ext cx="7031831" cy="1628775"/>
          </a:xfrm>
          <a:prstGeom prst="snip2DiagRect">
            <a:avLst>
              <a:gd name="adj1" fmla="val 0"/>
              <a:gd name="adj2" fmla="val 24222"/>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3200" b="1" dirty="0" err="1" smtClean="0">
                <a:solidFill>
                  <a:schemeClr val="bg1"/>
                </a:solidFill>
                <a:latin typeface="Times New Roman" pitchFamily="18" charset="0"/>
                <a:cs typeface="Times New Roman" pitchFamily="18" charset="0"/>
              </a:rPr>
              <a:t>Thực</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hiện</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phép</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tính</a:t>
            </a:r>
            <a:r>
              <a:rPr lang="en-US" sz="3200" b="1" dirty="0" smtClean="0">
                <a:solidFill>
                  <a:schemeClr val="bg1"/>
                </a:solidFill>
                <a:latin typeface="Times New Roman" pitchFamily="18" charset="0"/>
                <a:cs typeface="Times New Roman" pitchFamily="18" charset="0"/>
              </a:rPr>
              <a:t>: 4 + 7  </a:t>
            </a:r>
            <a:endParaRPr lang="en-US" sz="3200" b="1" dirty="0">
              <a:solidFill>
                <a:schemeClr val="bg1"/>
              </a:solidFill>
              <a:latin typeface="Times New Roman" pitchFamily="18" charset="0"/>
              <a:cs typeface="Times New Roman" pitchFamily="18" charset="0"/>
            </a:endParaRPr>
          </a:p>
        </p:txBody>
      </p:sp>
      <p:sp>
        <p:nvSpPr>
          <p:cNvPr id="5" name="Rectangle 4"/>
          <p:cNvSpPr/>
          <p:nvPr/>
        </p:nvSpPr>
        <p:spPr>
          <a:xfrm>
            <a:off x="1652588" y="3486150"/>
            <a:ext cx="5966222" cy="1092995"/>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rgbClr val="002060"/>
                </a:solidFill>
                <a:latin typeface="Times New Roman" pitchFamily="18" charset="0"/>
                <a:cs typeface="Times New Roman" pitchFamily="18" charset="0"/>
              </a:rPr>
              <a:t>4 + 7 = 11</a:t>
            </a:r>
            <a:endParaRPr lang="en-US" sz="3200" b="1" dirty="0">
              <a:solidFill>
                <a:srgbClr val="002060"/>
              </a:solidFill>
              <a:latin typeface="Times New Roman" pitchFamily="18" charset="0"/>
              <a:cs typeface="Times New Roman" pitchFamily="18" charset="0"/>
            </a:endParaRPr>
          </a:p>
        </p:txBody>
      </p:sp>
      <p:sp>
        <p:nvSpPr>
          <p:cNvPr id="8" name="5-Point Star 7">
            <a:hlinkClick r:id="rId4" action="ppaction://hlinksldjump"/>
          </p:cNvPr>
          <p:cNvSpPr/>
          <p:nvPr/>
        </p:nvSpPr>
        <p:spPr>
          <a:xfrm>
            <a:off x="8152210" y="4457701"/>
            <a:ext cx="534590" cy="4321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7150"/>
            <a:ext cx="8610600" cy="1107996"/>
          </a:xfrm>
          <a:prstGeom prst="rect">
            <a:avLst/>
          </a:prstGeom>
          <a:noFill/>
        </p:spPr>
        <p:txBody>
          <a:bodyPr wrap="square">
            <a:spAutoFit/>
          </a:bodyPr>
          <a:lstStyle/>
          <a:p>
            <a:pPr algn="ctr" fontAlgn="auto">
              <a:spcBef>
                <a:spcPts val="0"/>
              </a:spcBef>
              <a:spcAft>
                <a:spcPts val="0"/>
              </a:spcAft>
              <a:defRPr/>
            </a:pPr>
            <a:r>
              <a:rPr lang="en-US" sz="6600" b="1"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AI NHANH HƠN?</a:t>
            </a:r>
            <a:endPar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589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10" y="389929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Diagonal Corner Rectangle 11"/>
          <p:cNvSpPr/>
          <p:nvPr/>
        </p:nvSpPr>
        <p:spPr>
          <a:xfrm>
            <a:off x="1119783" y="1200150"/>
            <a:ext cx="7031831" cy="1824038"/>
          </a:xfrm>
          <a:prstGeom prst="snip2DiagRect">
            <a:avLst>
              <a:gd name="adj1" fmla="val 0"/>
              <a:gd name="adj2" fmla="val 24222"/>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prstClr val="white"/>
                </a:solidFill>
                <a:latin typeface="Times New Roman" pitchFamily="18" charset="0"/>
                <a:cs typeface="Times New Roman" pitchFamily="18" charset="0"/>
              </a:rPr>
              <a:t>Thực</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hiện</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phép</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tính</a:t>
            </a:r>
            <a:r>
              <a:rPr lang="en-US" sz="3200" b="1" dirty="0" smtClean="0">
                <a:solidFill>
                  <a:prstClr val="white"/>
                </a:solidFill>
                <a:latin typeface="Times New Roman" pitchFamily="18" charset="0"/>
                <a:cs typeface="Times New Roman" pitchFamily="18" charset="0"/>
              </a:rPr>
              <a:t>: (-99) + (-11) </a:t>
            </a:r>
            <a:endParaRPr lang="en-US" sz="3200" b="1" dirty="0">
              <a:solidFill>
                <a:prstClr val="white"/>
              </a:solidFill>
              <a:latin typeface="Times New Roman" pitchFamily="18" charset="0"/>
              <a:cs typeface="Times New Roman" pitchFamily="18" charset="0"/>
            </a:endParaRPr>
          </a:p>
        </p:txBody>
      </p:sp>
      <p:sp>
        <p:nvSpPr>
          <p:cNvPr id="5" name="Rectangle 4"/>
          <p:cNvSpPr/>
          <p:nvPr/>
        </p:nvSpPr>
        <p:spPr>
          <a:xfrm>
            <a:off x="1652588" y="3200400"/>
            <a:ext cx="5966222" cy="1194198"/>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spcBef>
                <a:spcPts val="0"/>
              </a:spcBef>
              <a:spcAft>
                <a:spcPts val="0"/>
              </a:spcAft>
              <a:defRPr/>
            </a:pPr>
            <a:r>
              <a:rPr lang="en-US" sz="3200" b="1" dirty="0" smtClean="0">
                <a:solidFill>
                  <a:srgbClr val="002060"/>
                </a:solidFill>
                <a:latin typeface="Times New Roman" pitchFamily="18" charset="0"/>
                <a:cs typeface="Times New Roman" pitchFamily="18" charset="0"/>
              </a:rPr>
              <a:t>(-99) + (-11) = - (99 + 11) = - 110</a:t>
            </a:r>
            <a:endParaRPr lang="en-US" sz="3200" b="1" dirty="0">
              <a:solidFill>
                <a:srgbClr val="002060"/>
              </a:solidFill>
              <a:latin typeface="Times New Roman" pitchFamily="18" charset="0"/>
              <a:cs typeface="Times New Roman" pitchFamily="18" charset="0"/>
            </a:endParaRPr>
          </a:p>
        </p:txBody>
      </p:sp>
      <p:sp>
        <p:nvSpPr>
          <p:cNvPr id="8" name="5-Point Star 7">
            <a:hlinkClick r:id="rId4" action="ppaction://hlinksldjump"/>
          </p:cNvPr>
          <p:cNvSpPr/>
          <p:nvPr/>
        </p:nvSpPr>
        <p:spPr>
          <a:xfrm>
            <a:off x="8152210" y="4457701"/>
            <a:ext cx="534590" cy="4321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7150"/>
            <a:ext cx="8610600" cy="1107996"/>
          </a:xfrm>
          <a:prstGeom prst="rect">
            <a:avLst/>
          </a:prstGeom>
          <a:noFill/>
        </p:spPr>
        <p:txBody>
          <a:bodyPr wrap="square">
            <a:spAutoFit/>
          </a:bodyPr>
          <a:lstStyle/>
          <a:p>
            <a:pPr algn="ctr" fontAlgn="auto">
              <a:spcBef>
                <a:spcPts val="0"/>
              </a:spcBef>
              <a:spcAft>
                <a:spcPts val="0"/>
              </a:spcAft>
              <a:defRPr/>
            </a:pPr>
            <a:r>
              <a:rPr lang="en-US" sz="6600" b="1"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AI NHANH HƠN?</a:t>
            </a:r>
            <a:endPar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1056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7410" y="3899297"/>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nip Diagonal Corner Rectangle 11"/>
          <p:cNvSpPr/>
          <p:nvPr/>
        </p:nvSpPr>
        <p:spPr>
          <a:xfrm>
            <a:off x="1120380" y="1344214"/>
            <a:ext cx="7031831" cy="1824038"/>
          </a:xfrm>
          <a:prstGeom prst="snip2DiagRect">
            <a:avLst>
              <a:gd name="adj1" fmla="val 0"/>
              <a:gd name="adj2" fmla="val 24222"/>
            </a:avLst>
          </a:prstGeom>
          <a:blipFill dpi="0" rotWithShape="1">
            <a:blip r:embed="rId3" cstate="print">
              <a:extLst>
                <a:ext uri="{28A0092B-C50C-407E-A947-70E740481C1C}">
                  <a14:useLocalDpi xmlns:a14="http://schemas.microsoft.com/office/drawing/2010/main" val="0"/>
                </a:ext>
              </a:extLst>
            </a:blip>
            <a:srcRect/>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err="1" smtClean="0">
                <a:solidFill>
                  <a:prstClr val="white"/>
                </a:solidFill>
                <a:latin typeface="Times New Roman" pitchFamily="18" charset="0"/>
                <a:cs typeface="Times New Roman" pitchFamily="18" charset="0"/>
              </a:rPr>
              <a:t>Thực</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hiện</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phép</a:t>
            </a:r>
            <a:r>
              <a:rPr lang="en-US" sz="3200" b="1" dirty="0" smtClean="0">
                <a:solidFill>
                  <a:prstClr val="white"/>
                </a:solidFill>
                <a:latin typeface="Times New Roman" pitchFamily="18" charset="0"/>
                <a:cs typeface="Times New Roman" pitchFamily="18" charset="0"/>
              </a:rPr>
              <a:t> </a:t>
            </a:r>
            <a:r>
              <a:rPr lang="en-US" sz="3200" b="1" dirty="0" err="1" smtClean="0">
                <a:solidFill>
                  <a:prstClr val="white"/>
                </a:solidFill>
                <a:latin typeface="Times New Roman" pitchFamily="18" charset="0"/>
                <a:cs typeface="Times New Roman" pitchFamily="18" charset="0"/>
              </a:rPr>
              <a:t>tính</a:t>
            </a:r>
            <a:r>
              <a:rPr lang="en-US" sz="3200" b="1" dirty="0" smtClean="0">
                <a:solidFill>
                  <a:prstClr val="white"/>
                </a:solidFill>
                <a:latin typeface="Times New Roman" pitchFamily="18" charset="0"/>
                <a:cs typeface="Times New Roman" pitchFamily="18" charset="0"/>
              </a:rPr>
              <a:t>: (-65) + (-35) </a:t>
            </a:r>
            <a:endParaRPr lang="en-US" sz="3200" b="1" dirty="0">
              <a:solidFill>
                <a:prstClr val="white"/>
              </a:solidFill>
              <a:latin typeface="Times New Roman" pitchFamily="18" charset="0"/>
              <a:cs typeface="Times New Roman" pitchFamily="18" charset="0"/>
            </a:endParaRPr>
          </a:p>
        </p:txBody>
      </p:sp>
      <p:sp>
        <p:nvSpPr>
          <p:cNvPr id="5" name="Rectangle 4"/>
          <p:cNvSpPr/>
          <p:nvPr/>
        </p:nvSpPr>
        <p:spPr>
          <a:xfrm>
            <a:off x="1652588" y="3244453"/>
            <a:ext cx="5966222" cy="1079897"/>
          </a:xfrm>
          <a:prstGeom prst="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smtClean="0">
                <a:solidFill>
                  <a:schemeClr val="tx1"/>
                </a:solidFill>
                <a:latin typeface="Times New Roman" pitchFamily="18" charset="0"/>
                <a:cs typeface="Times New Roman" pitchFamily="18" charset="0"/>
              </a:rPr>
              <a:t>(-65) + (-35) = -100</a:t>
            </a:r>
            <a:endParaRPr lang="en-US" sz="3200" b="1" dirty="0">
              <a:solidFill>
                <a:schemeClr val="tx1"/>
              </a:solidFill>
              <a:latin typeface="Times New Roman" pitchFamily="18" charset="0"/>
              <a:cs typeface="Times New Roman" pitchFamily="18" charset="0"/>
            </a:endParaRPr>
          </a:p>
        </p:txBody>
      </p:sp>
      <p:sp>
        <p:nvSpPr>
          <p:cNvPr id="8" name="5-Point Star 7">
            <a:hlinkClick r:id="rId4" action="ppaction://hlinksldjump"/>
          </p:cNvPr>
          <p:cNvSpPr/>
          <p:nvPr/>
        </p:nvSpPr>
        <p:spPr>
          <a:xfrm>
            <a:off x="8152210" y="4457701"/>
            <a:ext cx="534590" cy="43219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 y="57150"/>
            <a:ext cx="8610600" cy="1107996"/>
          </a:xfrm>
          <a:prstGeom prst="rect">
            <a:avLst/>
          </a:prstGeom>
          <a:noFill/>
        </p:spPr>
        <p:txBody>
          <a:bodyPr wrap="square">
            <a:spAutoFit/>
          </a:bodyPr>
          <a:lstStyle/>
          <a:p>
            <a:pPr algn="ctr" fontAlgn="auto">
              <a:spcBef>
                <a:spcPts val="0"/>
              </a:spcBef>
              <a:spcAft>
                <a:spcPts val="0"/>
              </a:spcAft>
              <a:defRPr/>
            </a:pPr>
            <a:r>
              <a:rPr lang="en-US" sz="6600" b="1" smtClean="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rPr>
              <a:t>AI NHANH HƠN?</a:t>
            </a:r>
            <a:endParaRPr lang="en-US" sz="6600" b="1" dirty="0">
              <a:ln w="6600">
                <a:solidFill>
                  <a:schemeClr val="accent2"/>
                </a:solidFill>
                <a:prstDash val="solid"/>
              </a:ln>
              <a:solidFill>
                <a:srgbClr val="FF0000"/>
              </a:solidFill>
              <a:effectLst>
                <a:outerShdw dist="38100" dir="2700000" algn="tl" rotWithShape="0">
                  <a:schemeClr val="accent2"/>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26850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7"/>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2" grpId="0" animBg="1"/>
      <p:bldP spid="12" grpId="1" animBg="1"/>
      <p:bldP spid="5" grpId="0" animBg="1"/>
      <p:bldP spid="5"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4276</TotalTime>
  <Words>2037</Words>
  <Application>Microsoft Office PowerPoint</Application>
  <PresentationFormat>On-screen Show (16:9)</PresentationFormat>
  <Paragraphs>187</Paragraphs>
  <Slides>34</Slides>
  <Notes>5</Notes>
  <HiddenSlides>0</HiddenSlides>
  <MMClips>1</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http://viet4room.com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Van Tu Pham</dc:creator>
  <cp:lastModifiedBy>VAVT</cp:lastModifiedBy>
  <cp:revision>439</cp:revision>
  <dcterms:created xsi:type="dcterms:W3CDTF">2016-11-26T13:35:55Z</dcterms:created>
  <dcterms:modified xsi:type="dcterms:W3CDTF">2021-10-15T05:04:18Z</dcterms:modified>
</cp:coreProperties>
</file>